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0"/>
  </p:notesMasterIdLst>
  <p:sldIdLst>
    <p:sldId id="256" r:id="rId3"/>
    <p:sldId id="257" r:id="rId4"/>
    <p:sldId id="273" r:id="rId5"/>
    <p:sldId id="260" r:id="rId6"/>
    <p:sldId id="297" r:id="rId7"/>
    <p:sldId id="298" r:id="rId8"/>
    <p:sldId id="299" r:id="rId9"/>
    <p:sldId id="300" r:id="rId10"/>
    <p:sldId id="267" r:id="rId11"/>
    <p:sldId id="272" r:id="rId12"/>
    <p:sldId id="289" r:id="rId13"/>
    <p:sldId id="302" r:id="rId14"/>
    <p:sldId id="290" r:id="rId15"/>
    <p:sldId id="292" r:id="rId16"/>
    <p:sldId id="293" r:id="rId17"/>
    <p:sldId id="294" r:id="rId18"/>
    <p:sldId id="295" r:id="rId19"/>
    <p:sldId id="276" r:id="rId20"/>
    <p:sldId id="278" r:id="rId21"/>
    <p:sldId id="279" r:id="rId22"/>
    <p:sldId id="280" r:id="rId23"/>
    <p:sldId id="281" r:id="rId24"/>
    <p:sldId id="282" r:id="rId25"/>
    <p:sldId id="283" r:id="rId26"/>
    <p:sldId id="296" r:id="rId27"/>
    <p:sldId id="271" r:id="rId28"/>
    <p:sldId id="270" r:id="rId2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200"/>
    <a:srgbClr val="A3B000"/>
    <a:srgbClr val="FFFC85"/>
    <a:srgbClr val="92BBF8"/>
    <a:srgbClr val="3984F3"/>
    <a:srgbClr val="D6E600"/>
    <a:srgbClr val="4E91F4"/>
    <a:srgbClr val="C898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10" autoAdjust="0"/>
  </p:normalViewPr>
  <p:slideViewPr>
    <p:cSldViewPr snapToGrid="0">
      <p:cViewPr varScale="1">
        <p:scale>
          <a:sx n="99" d="100"/>
          <a:sy n="99"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最良個体方向へ新たに個体候補を生成</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solidFill>
        <a:ln>
          <a:solidFill>
            <a:schemeClr val="accent6"/>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chemeClr val="accent6"/>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a:solidFill>
          <a:srgbClr val="FFFC85">
            <a:alpha val="90000"/>
          </a:srgbClr>
        </a:solidFill>
        <a:ln>
          <a:solidFill>
            <a:schemeClr val="accent6"/>
          </a:solidFill>
        </a:ln>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最良個体周辺に個体候補生成</a:t>
          </a:r>
          <a:endParaRPr kumimoji="1" lang="ja-JP" altLang="en-US" sz="1800" dirty="0">
            <a:solidFill>
              <a:srgbClr val="FF0000"/>
            </a:solidFill>
          </a:endParaRPr>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探索空間内にランダムで個体候補を生成</a:t>
          </a:r>
          <a:endParaRPr kumimoji="1" lang="ja-JP" altLang="en-US" sz="1800" dirty="0">
            <a:solidFill>
              <a:srgbClr val="FF0000"/>
            </a:solidFill>
          </a:endParaRPr>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個体候補の評価</a:t>
          </a:r>
          <a:endParaRPr kumimoji="1" lang="ja-JP" altLang="en-US" sz="1800" dirty="0">
            <a:solidFill>
              <a:srgbClr val="FF0000"/>
            </a:solidFill>
          </a:endParaRPr>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終了条件を満たすまで</a:t>
          </a:r>
          <a:r>
            <a:rPr kumimoji="1" lang="en-US" altLang="ja-JP" sz="1800" dirty="0" smtClean="0">
              <a:solidFill>
                <a:srgbClr val="FF0000"/>
              </a:solidFill>
            </a:rPr>
            <a:t>STEP1</a:t>
          </a:r>
          <a:r>
            <a:rPr kumimoji="1" lang="ja-JP" altLang="en-US" sz="1800" dirty="0" smtClean="0">
              <a:solidFill>
                <a:srgbClr val="FF0000"/>
              </a:solidFill>
            </a:rPr>
            <a:t>へ戻る</a:t>
          </a:r>
          <a:endParaRPr kumimoji="1" lang="ja-JP" altLang="en-US" sz="1800" dirty="0">
            <a:solidFill>
              <a:srgbClr val="FF0000"/>
            </a:solidFill>
          </a:endParaRPr>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内に</a:t>
          </a: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dirty="0" smtClean="0"/>
            <a:t>Niche radius</a:t>
          </a:r>
          <a:r>
            <a:rPr kumimoji="1" lang="ja-JP" altLang="en-US" sz="1800" dirty="0" smtClean="0"/>
            <a:t>内の最良個体から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lumMod val="75000"/>
            </a:schemeClr>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最良個体方向へ新たに個体候補を生成</a:t>
          </a:r>
          <a:endParaRPr kumimoji="1" lang="ja-JP" altLang="en-US" sz="1800" kern="1200" dirty="0">
            <a:solidFill>
              <a:srgbClr val="FF0000"/>
            </a:solidFill>
          </a:endParaRPr>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rgbClr val="FFFC85"/>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最良個体周辺に個体候補生成</a:t>
          </a:r>
          <a:endParaRPr kumimoji="1" lang="ja-JP" altLang="en-US" sz="1800" kern="1200" dirty="0">
            <a:solidFill>
              <a:srgbClr val="FF0000"/>
            </a:solidFill>
          </a:endParaRPr>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探索空間内にランダムで個体候補を生成</a:t>
          </a:r>
          <a:endParaRPr kumimoji="1" lang="ja-JP" altLang="en-US" sz="1800" kern="1200" dirty="0">
            <a:solidFill>
              <a:srgbClr val="FF0000"/>
            </a:solidFill>
          </a:endParaRPr>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個体候補の評価</a:t>
          </a:r>
          <a:endParaRPr kumimoji="1" lang="ja-JP" altLang="en-US" sz="1800" kern="1200" dirty="0">
            <a:solidFill>
              <a:srgbClr val="FF0000"/>
            </a:solidFill>
          </a:endParaRPr>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終了条件を満たすまで</a:t>
          </a:r>
          <a:r>
            <a:rPr kumimoji="1" lang="en-US" altLang="ja-JP" sz="1800" kern="1200" dirty="0" smtClean="0">
              <a:solidFill>
                <a:srgbClr val="FF0000"/>
              </a:solidFill>
            </a:rPr>
            <a:t>STEP1</a:t>
          </a:r>
          <a:r>
            <a:rPr kumimoji="1" lang="ja-JP" altLang="en-US" sz="1800" kern="1200" dirty="0" smtClean="0">
              <a:solidFill>
                <a:srgbClr val="FF0000"/>
              </a:solidFill>
            </a:rPr>
            <a:t>へ戻る</a:t>
          </a:r>
          <a:endParaRPr kumimoji="1" lang="ja-JP" altLang="en-US" sz="1800" kern="1200" dirty="0">
            <a:solidFill>
              <a:srgbClr val="FF0000"/>
            </a:solidFill>
          </a:endParaRPr>
        </a:p>
      </dsp:txBody>
      <dsp:txXfrm rot="-5400000">
        <a:off x="675974" y="3419750"/>
        <a:ext cx="4173354" cy="566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内に</a:t>
          </a: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kern="1200" dirty="0" smtClean="0"/>
            <a:t>Niche radius</a:t>
          </a:r>
          <a:r>
            <a:rPr kumimoji="1" lang="ja-JP" altLang="en-US" sz="1800" kern="1200" dirty="0" smtClean="0"/>
            <a:t>内の最良個体から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rgbClr val="FFFC85">
            <a:alpha val="90000"/>
          </a:srgb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183" tIns="45593" rIns="91183" bIns="4559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6"/>
          </a:xfrm>
          <a:prstGeom prst="rect">
            <a:avLst/>
          </a:prstGeom>
        </p:spPr>
        <p:txBody>
          <a:bodyPr vert="horz" lIns="91183" tIns="45593" rIns="91183" bIns="45593" rtlCol="0"/>
          <a:lstStyle>
            <a:lvl1pPr algn="r">
              <a:defRPr sz="1200"/>
            </a:lvl1pPr>
          </a:lstStyle>
          <a:p>
            <a:fld id="{8BFD308E-7892-4136-8619-6A23EB6FBC82}" type="datetimeFigureOut">
              <a:rPr kumimoji="1" lang="ja-JP" altLang="en-US" smtClean="0"/>
              <a:t>2019/2/7</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183" tIns="45593" rIns="91183" bIns="45593" rtlCol="0" anchor="ctr"/>
          <a:lstStyle/>
          <a:p>
            <a:endParaRPr lang="ja-JP" altLang="en-US"/>
          </a:p>
        </p:txBody>
      </p:sp>
      <p:sp>
        <p:nvSpPr>
          <p:cNvPr id="5" name="ノート プレースホルダー 4"/>
          <p:cNvSpPr>
            <a:spLocks noGrp="1"/>
          </p:cNvSpPr>
          <p:nvPr>
            <p:ph type="body" sz="quarter" idx="3"/>
          </p:nvPr>
        </p:nvSpPr>
        <p:spPr>
          <a:xfrm>
            <a:off x="679768" y="4777196"/>
            <a:ext cx="5438140" cy="3908614"/>
          </a:xfrm>
          <a:prstGeom prst="rect">
            <a:avLst/>
          </a:prstGeom>
        </p:spPr>
        <p:txBody>
          <a:bodyPr vert="horz" lIns="91183" tIns="45593" rIns="91183" bIns="4559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28584"/>
            <a:ext cx="2945659" cy="498054"/>
          </a:xfrm>
          <a:prstGeom prst="rect">
            <a:avLst/>
          </a:prstGeom>
        </p:spPr>
        <p:txBody>
          <a:bodyPr vert="horz" lIns="91183" tIns="45593" rIns="91183" bIns="4559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4"/>
          </a:xfrm>
          <a:prstGeom prst="rect">
            <a:avLst/>
          </a:prstGeom>
        </p:spPr>
        <p:txBody>
          <a:bodyPr vert="horz" lIns="91183" tIns="45593" rIns="91183" bIns="45593" rtlCol="0" anchor="b"/>
          <a:lstStyle>
            <a:lvl1pPr algn="r">
              <a:defRPr sz="1200"/>
            </a:lvl1pPr>
          </a:lstStyle>
          <a:p>
            <a:fld id="{8A8999B6-5E17-446F-BEEA-29099D8D06BB}" type="slidenum">
              <a:rPr kumimoji="1" lang="ja-JP" altLang="en-US" smtClean="0"/>
              <a:t>‹#›</a:t>
            </a:fld>
            <a:endParaRPr kumimoji="1" lang="ja-JP" altLang="en-US"/>
          </a:p>
        </p:txBody>
      </p:sp>
    </p:spTree>
    <p:extLst>
      <p:ext uri="{BB962C8B-B14F-4D97-AF65-F5344CB8AC3E}">
        <p14:creationId xmlns:p14="http://schemas.microsoft.com/office/powerpoint/2010/main" val="1291417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が複数存在する最適化問題において，左図のように複数の局所解がみられるときに，最適解と局所解を同時に探索することは有力な解候補を選択肢として保持するという点において重要な意味を持つ．その実例として右図のような「月面着陸地点の選定問題」では，探査機の着地地点の座標を入力変数とし，探査機の地球との通算通信時間を目的関数値と設定したとき，その最適解だけでなく他の着陸候補地点（すなわち局所解）を選択肢として保持しておく必要があ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a:t>
            </a:fld>
            <a:endParaRPr kumimoji="1" lang="ja-JP" altLang="en-US"/>
          </a:p>
        </p:txBody>
      </p:sp>
    </p:spTree>
    <p:extLst>
      <p:ext uri="{BB962C8B-B14F-4D97-AF65-F5344CB8AC3E}">
        <p14:creationId xmlns:p14="http://schemas.microsoft.com/office/powerpoint/2010/main" val="424732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変更点は以下の通り</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11</a:t>
            </a:fld>
            <a:endParaRPr kumimoji="1" lang="ja-JP" altLang="en-US"/>
          </a:p>
        </p:txBody>
      </p:sp>
    </p:spTree>
    <p:extLst>
      <p:ext uri="{BB962C8B-B14F-4D97-AF65-F5344CB8AC3E}">
        <p14:creationId xmlns:p14="http://schemas.microsoft.com/office/powerpoint/2010/main" val="167145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STEP0</a:t>
            </a:r>
            <a:r>
              <a:rPr kumimoji="1" lang="ja-JP" altLang="en-US" dirty="0" smtClean="0"/>
              <a:t>では個体</a:t>
            </a:r>
            <a:r>
              <a:rPr kumimoji="1" lang="en-US" altLang="ja-JP" dirty="0" smtClean="0"/>
              <a:t>x3</a:t>
            </a:r>
            <a:r>
              <a:rPr kumimoji="1" lang="ja-JP" altLang="en-US" dirty="0" smtClean="0"/>
              <a:t>に着目した時，</a:t>
            </a:r>
            <a:r>
              <a:rPr kumimoji="1" lang="en-US" altLang="ja-JP" dirty="0" smtClean="0"/>
              <a:t>Niche radius</a:t>
            </a:r>
            <a:r>
              <a:rPr kumimoji="1" lang="ja-JP" altLang="en-US" dirty="0" smtClean="0"/>
              <a:t>である</a:t>
            </a:r>
            <a:r>
              <a:rPr kumimoji="1" lang="en-US" altLang="ja-JP" dirty="0" smtClean="0"/>
              <a:t>σ</a:t>
            </a:r>
            <a:r>
              <a:rPr kumimoji="1" lang="ja-JP" altLang="en-US" dirty="0" smtClean="0"/>
              <a:t>内に個体が位置しているとき，</a:t>
            </a:r>
            <a:r>
              <a:rPr kumimoji="1" lang="en-US" altLang="ja-JP" dirty="0" err="1" smtClean="0"/>
              <a:t>sh</a:t>
            </a:r>
            <a:r>
              <a:rPr kumimoji="1" lang="en-US" altLang="ja-JP" dirty="0" smtClean="0"/>
              <a:t>(</a:t>
            </a:r>
            <a:r>
              <a:rPr kumimoji="1" lang="en-US" altLang="ja-JP" dirty="0" err="1" smtClean="0"/>
              <a:t>dij</a:t>
            </a:r>
            <a:r>
              <a:rPr kumimoji="1" lang="en-US" altLang="ja-JP" dirty="0" smtClean="0"/>
              <a:t>)</a:t>
            </a:r>
            <a:r>
              <a:rPr kumimoji="1" lang="ja-JP" altLang="en-US" dirty="0" smtClean="0"/>
              <a:t>式で個体密度を計算し，その総和を</a:t>
            </a:r>
            <a:r>
              <a:rPr kumimoji="1" lang="en-US" altLang="ja-JP" dirty="0" smtClean="0"/>
              <a:t>niche count </a:t>
            </a:r>
            <a:r>
              <a:rPr kumimoji="1" lang="ja-JP" altLang="en-US" dirty="0" smtClean="0"/>
              <a:t>として次式で求められる．この値がシグマを上回った時探索範囲を拡大する．</a:t>
            </a:r>
            <a:endParaRPr kumimoji="1" lang="en-US" altLang="ja-JP" dirty="0" smtClean="0"/>
          </a:p>
          <a:p>
            <a:r>
              <a:rPr kumimoji="1" lang="ja-JP" altLang="en-US" dirty="0" smtClean="0"/>
              <a:t>ここで大きくなる</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12</a:t>
            </a:fld>
            <a:endParaRPr kumimoji="1" lang="ja-JP" altLang="en-US"/>
          </a:p>
        </p:txBody>
      </p:sp>
    </p:spTree>
    <p:extLst>
      <p:ext uri="{BB962C8B-B14F-4D97-AF65-F5344CB8AC3E}">
        <p14:creationId xmlns:p14="http://schemas.microsoft.com/office/powerpoint/2010/main" val="322710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13</a:t>
            </a:fld>
            <a:endParaRPr kumimoji="1" lang="ja-JP" altLang="en-US"/>
          </a:p>
        </p:txBody>
      </p:sp>
    </p:spTree>
    <p:extLst>
      <p:ext uri="{BB962C8B-B14F-4D97-AF65-F5344CB8AC3E}">
        <p14:creationId xmlns:p14="http://schemas.microsoft.com/office/powerpoint/2010/main" val="276965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14</a:t>
            </a:fld>
            <a:endParaRPr kumimoji="1" lang="ja-JP" altLang="en-US"/>
          </a:p>
        </p:txBody>
      </p:sp>
    </p:spTree>
    <p:extLst>
      <p:ext uri="{BB962C8B-B14F-4D97-AF65-F5344CB8AC3E}">
        <p14:creationId xmlns:p14="http://schemas.microsoft.com/office/powerpoint/2010/main" val="386839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15</a:t>
            </a:fld>
            <a:endParaRPr kumimoji="1" lang="ja-JP" altLang="en-US"/>
          </a:p>
        </p:txBody>
      </p:sp>
    </p:spTree>
    <p:extLst>
      <p:ext uri="{BB962C8B-B14F-4D97-AF65-F5344CB8AC3E}">
        <p14:creationId xmlns:p14="http://schemas.microsoft.com/office/powerpoint/2010/main" val="296956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他の個体についても同様に評価を行っていく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16</a:t>
            </a:fld>
            <a:endParaRPr kumimoji="1" lang="ja-JP" altLang="en-US"/>
          </a:p>
        </p:txBody>
      </p:sp>
    </p:spTree>
    <p:extLst>
      <p:ext uri="{BB962C8B-B14F-4D97-AF65-F5344CB8AC3E}">
        <p14:creationId xmlns:p14="http://schemas.microsoft.com/office/powerpoint/2010/main" val="616839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17</a:t>
            </a:fld>
            <a:endParaRPr kumimoji="1" lang="ja-JP" altLang="en-US"/>
          </a:p>
        </p:txBody>
      </p:sp>
    </p:spTree>
    <p:extLst>
      <p:ext uri="{BB962C8B-B14F-4D97-AF65-F5344CB8AC3E}">
        <p14:creationId xmlns:p14="http://schemas.microsoft.com/office/powerpoint/2010/main" val="387381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最適解と局所解を見つけた割合を表す．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18</a:t>
            </a:fld>
            <a:endParaRPr kumimoji="1" lang="ja-JP" altLang="en-US"/>
          </a:p>
        </p:txBody>
      </p:sp>
    </p:spTree>
    <p:extLst>
      <p:ext uri="{BB962C8B-B14F-4D97-AF65-F5344CB8AC3E}">
        <p14:creationId xmlns:p14="http://schemas.microsoft.com/office/powerpoint/2010/main" val="18196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19</a:t>
            </a:fld>
            <a:endParaRPr kumimoji="1" lang="ja-JP" altLang="en-US"/>
          </a:p>
        </p:txBody>
      </p:sp>
    </p:spTree>
    <p:extLst>
      <p:ext uri="{BB962C8B-B14F-4D97-AF65-F5344CB8AC3E}">
        <p14:creationId xmlns:p14="http://schemas.microsoft.com/office/powerpoint/2010/main" val="3448535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青いエリアが最適解及び局所解を示す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20</a:t>
            </a:fld>
            <a:endParaRPr kumimoji="1" lang="ja-JP" altLang="en-US"/>
          </a:p>
        </p:txBody>
      </p:sp>
    </p:spTree>
    <p:extLst>
      <p:ext uri="{BB962C8B-B14F-4D97-AF65-F5344CB8AC3E}">
        <p14:creationId xmlns:p14="http://schemas.microsoft.com/office/powerpoint/2010/main" val="6883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解探索手法のアプローチとして多点を用いることにより，多くの解を発見できる可能性のある多点探索アルゴリズムが挙げられる．多点探索アルゴリズムは，しかしながら探索点が集団で一つの最適解を探索するために設計された手法であるため，左図の複数解を持つ評価関数では探索開始時から時間が経つにつれて，右図のように一つの最適解あるいは局所解へ収束するという問題がある．</a:t>
            </a:r>
            <a:endParaRPr kumimoji="1" lang="en-US" altLang="ja-JP" dirty="0" smtClean="0"/>
          </a:p>
          <a:p>
            <a:r>
              <a:rPr kumimoji="1" lang="ja-JP" altLang="en-US" dirty="0" smtClean="0"/>
              <a:t>そこで，アニメ</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3</a:t>
            </a:fld>
            <a:endParaRPr kumimoji="1" lang="ja-JP" altLang="en-US"/>
          </a:p>
        </p:txBody>
      </p:sp>
    </p:spTree>
    <p:extLst>
      <p:ext uri="{BB962C8B-B14F-4D97-AF65-F5344CB8AC3E}">
        <p14:creationId xmlns:p14="http://schemas.microsoft.com/office/powerpoint/2010/main" val="418542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26</a:t>
            </a:fld>
            <a:endParaRPr kumimoji="1" lang="ja-JP" altLang="en-US"/>
          </a:p>
        </p:txBody>
      </p:sp>
    </p:spTree>
    <p:extLst>
      <p:ext uri="{BB962C8B-B14F-4D97-AF65-F5344CB8AC3E}">
        <p14:creationId xmlns:p14="http://schemas.microsoft.com/office/powerpoint/2010/main" val="449397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27</a:t>
            </a:fld>
            <a:endParaRPr kumimoji="1" lang="ja-JP" altLang="en-US"/>
          </a:p>
        </p:txBody>
      </p:sp>
    </p:spTree>
    <p:extLst>
      <p:ext uri="{BB962C8B-B14F-4D97-AF65-F5344CB8AC3E}">
        <p14:creationId xmlns:p14="http://schemas.microsoft.com/office/powerpoint/2010/main" val="24756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多点探索アルゴリズムの一つとして大域探索と局所解探索を同時に行うという点において優れた</a:t>
            </a:r>
            <a:r>
              <a:rPr kumimoji="1" lang="en-US" altLang="ja-JP" dirty="0" smtClean="0"/>
              <a:t>BA</a:t>
            </a:r>
            <a:r>
              <a:rPr kumimoji="1" lang="ja-JP" altLang="en-US" dirty="0" smtClean="0"/>
              <a:t>がある．</a:t>
            </a:r>
            <a:r>
              <a:rPr kumimoji="1" lang="en-US" altLang="ja-JP" dirty="0" smtClean="0"/>
              <a:t>BA</a:t>
            </a:r>
            <a:r>
              <a:rPr kumimoji="1" lang="ja-JP" altLang="en-US" dirty="0" err="1" smtClean="0"/>
              <a:t>のコウ</a:t>
            </a:r>
            <a:r>
              <a:rPr kumimoji="1" lang="ja-JP" altLang="en-US" dirty="0" smtClean="0"/>
              <a:t>モリを個体と見立て，</a:t>
            </a:r>
            <a:r>
              <a:rPr kumimoji="1" lang="en-US" altLang="ja-JP" dirty="0" smtClean="0"/>
              <a:t>STEP1</a:t>
            </a:r>
            <a:r>
              <a:rPr kumimoji="1" lang="ja-JP" altLang="en-US" dirty="0" smtClean="0"/>
              <a:t>では個体集合の中で最も評価値の高い最良個体</a:t>
            </a:r>
            <a:r>
              <a:rPr kumimoji="1" lang="en-US" altLang="ja-JP" dirty="0" smtClean="0"/>
              <a:t>x*</a:t>
            </a:r>
            <a:r>
              <a:rPr kumimoji="1" lang="ja-JP" altLang="en-US" dirty="0" smtClean="0"/>
              <a:t>へ収束する方向へ新しい個体候補を生成する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4</a:t>
            </a:fld>
            <a:endParaRPr kumimoji="1" lang="ja-JP" altLang="en-US"/>
          </a:p>
        </p:txBody>
      </p:sp>
    </p:spTree>
    <p:extLst>
      <p:ext uri="{BB962C8B-B14F-4D97-AF65-F5344CB8AC3E}">
        <p14:creationId xmlns:p14="http://schemas.microsoft.com/office/powerpoint/2010/main" val="45251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5</a:t>
            </a:fld>
            <a:endParaRPr kumimoji="1" lang="ja-JP" altLang="en-US"/>
          </a:p>
        </p:txBody>
      </p:sp>
    </p:spTree>
    <p:extLst>
      <p:ext uri="{BB962C8B-B14F-4D97-AF65-F5344CB8AC3E}">
        <p14:creationId xmlns:p14="http://schemas.microsoft.com/office/powerpoint/2010/main" val="303815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6</a:t>
            </a:fld>
            <a:endParaRPr kumimoji="1" lang="ja-JP" altLang="en-US"/>
          </a:p>
        </p:txBody>
      </p:sp>
    </p:spTree>
    <p:extLst>
      <p:ext uri="{BB962C8B-B14F-4D97-AF65-F5344CB8AC3E}">
        <p14:creationId xmlns:p14="http://schemas.microsoft.com/office/powerpoint/2010/main" val="100995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7</a:t>
            </a:fld>
            <a:endParaRPr kumimoji="1" lang="ja-JP" altLang="en-US"/>
          </a:p>
        </p:txBody>
      </p:sp>
    </p:spTree>
    <p:extLst>
      <p:ext uri="{BB962C8B-B14F-4D97-AF65-F5344CB8AC3E}">
        <p14:creationId xmlns:p14="http://schemas.microsoft.com/office/powerpoint/2010/main" val="1331430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8</a:t>
            </a:fld>
            <a:endParaRPr kumimoji="1" lang="ja-JP" altLang="en-US"/>
          </a:p>
        </p:txBody>
      </p:sp>
    </p:spTree>
    <p:extLst>
      <p:ext uri="{BB962C8B-B14F-4D97-AF65-F5344CB8AC3E}">
        <p14:creationId xmlns:p14="http://schemas.microsoft.com/office/powerpoint/2010/main" val="260858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a:t>
            </a:r>
            <a:r>
              <a:rPr kumimoji="1" lang="en-US" altLang="ja-JP" dirty="0" smtClean="0"/>
              <a:t>(</a:t>
            </a:r>
            <a:r>
              <a:rPr kumimoji="1" lang="ja-JP" altLang="en-US" dirty="0" smtClean="0"/>
              <a:t>アニメ</a:t>
            </a:r>
            <a:r>
              <a:rPr kumimoji="1" lang="en-US" altLang="ja-JP" dirty="0" smtClean="0"/>
              <a:t>×2)</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9</a:t>
            </a:fld>
            <a:endParaRPr kumimoji="1" lang="ja-JP" altLang="en-US"/>
          </a:p>
        </p:txBody>
      </p:sp>
    </p:spTree>
    <p:extLst>
      <p:ext uri="{BB962C8B-B14F-4D97-AF65-F5344CB8AC3E}">
        <p14:creationId xmlns:p14="http://schemas.microsoft.com/office/powerpoint/2010/main" val="1176029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a:t>
            </a:r>
            <a:r>
              <a:rPr kumimoji="1" lang="ja-JP" altLang="en-US" dirty="0" smtClean="0"/>
              <a:t>アニメ</a:t>
            </a:r>
            <a:r>
              <a:rPr kumimoji="1" lang="en-US" altLang="ja-JP" dirty="0" smtClean="0"/>
              <a:t>)</a:t>
            </a:r>
            <a:r>
              <a:rPr kumimoji="1" lang="ja-JP" altLang="en-US" dirty="0" err="1" smtClean="0"/>
              <a:t>．</a:t>
            </a:r>
            <a:r>
              <a:rPr kumimoji="1" lang="ja-JP" altLang="en-US" dirty="0" smtClean="0"/>
              <a:t>次にアニメ．</a:t>
            </a:r>
            <a:endParaRPr kumimoji="1" lang="en-US" altLang="ja-JP" dirty="0" smtClean="0"/>
          </a:p>
          <a:p>
            <a:r>
              <a:rPr kumimoji="1" lang="ja-JP" altLang="en-US" dirty="0" smtClean="0"/>
              <a:t>収束方向への探索では，個体が評価値の低い局所解から抜け出すために，</a:t>
            </a:r>
            <a:endParaRPr kumimoji="1" lang="en-US" altLang="ja-JP" dirty="0" smtClean="0"/>
          </a:p>
          <a:p>
            <a:r>
              <a:rPr kumimoji="1" lang="ja-JP" altLang="en-US" dirty="0" smtClean="0"/>
              <a:t>局所探索では，個体自身の近くの最良解へ収束するように，</a:t>
            </a:r>
            <a:endParaRPr kumimoji="1" lang="en-US" altLang="ja-JP" dirty="0" smtClean="0"/>
          </a:p>
          <a:p>
            <a:r>
              <a:rPr kumimoji="1" lang="ja-JP" altLang="en-US" dirty="0" smtClean="0"/>
              <a:t>ランダム探索では，探索範囲内を網羅的に探索するために</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10</a:t>
            </a:fld>
            <a:endParaRPr kumimoji="1" lang="ja-JP" altLang="en-US"/>
          </a:p>
        </p:txBody>
      </p:sp>
    </p:spTree>
    <p:extLst>
      <p:ext uri="{BB962C8B-B14F-4D97-AF65-F5344CB8AC3E}">
        <p14:creationId xmlns:p14="http://schemas.microsoft.com/office/powerpoint/2010/main" val="3849506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29375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6163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89178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980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79001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15451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2164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243175" y="1335793"/>
            <a:ext cx="11627257"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43175" y="2106495"/>
            <a:ext cx="11627257" cy="429883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198198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41266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455EB71-956E-47AC-8E96-998BFB21E1B1}" type="slidenum">
              <a:rPr kumimoji="1" lang="ja-JP" altLang="en-US" smtClean="0"/>
              <a:t>‹#›</a:t>
            </a:fld>
            <a:endParaRPr kumimoji="1" lang="ja-JP" altLang="en-US"/>
          </a:p>
        </p:txBody>
      </p:sp>
    </p:spTree>
    <p:extLst>
      <p:ext uri="{BB962C8B-B14F-4D97-AF65-F5344CB8AC3E}">
        <p14:creationId xmlns:p14="http://schemas.microsoft.com/office/powerpoint/2010/main" val="1396689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48565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369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984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987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89257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3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sldNum="0" hdr="0" ftr="0" dt="0"/>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5806478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7" Type="http://schemas.openxmlformats.org/officeDocument/2006/relationships/diagramColors" Target="../diagrams/colors6.xml"/><Relationship Id="rId12" Type="http://schemas.openxmlformats.org/officeDocument/2006/relationships/image" Target="../media/image12.png"/><Relationship Id="rId17"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54.png"/><Relationship Id="rId5" Type="http://schemas.openxmlformats.org/officeDocument/2006/relationships/diagramLayout" Target="../diagrams/layout6.xml"/><Relationship Id="rId15" Type="http://schemas.openxmlformats.org/officeDocument/2006/relationships/image" Target="../media/image15.png"/><Relationship Id="rId10" Type="http://schemas.openxmlformats.org/officeDocument/2006/relationships/image" Target="../media/image53.png"/><Relationship Id="rId4" Type="http://schemas.openxmlformats.org/officeDocument/2006/relationships/diagramData" Target="../diagrams/data6.xml"/><Relationship Id="rId9" Type="http://schemas.openxmlformats.org/officeDocument/2006/relationships/image" Target="../media/image9.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21" Type="http://schemas.openxmlformats.org/officeDocument/2006/relationships/image" Target="../media/image61.png"/><Relationship Id="rId7" Type="http://schemas.openxmlformats.org/officeDocument/2006/relationships/diagramColors" Target="../diagrams/colors7.xml"/><Relationship Id="rId12" Type="http://schemas.openxmlformats.org/officeDocument/2006/relationships/image" Target="../media/image12.png"/><Relationship Id="rId17" Type="http://schemas.openxmlformats.org/officeDocument/2006/relationships/image" Target="../media/image58.png"/><Relationship Id="rId2" Type="http://schemas.openxmlformats.org/officeDocument/2006/relationships/notesSlide" Target="../notesSlides/notesSlide11.xml"/><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54.png"/><Relationship Id="rId5" Type="http://schemas.openxmlformats.org/officeDocument/2006/relationships/diagramLayout" Target="../diagrams/layout7.xml"/><Relationship Id="rId15" Type="http://schemas.openxmlformats.org/officeDocument/2006/relationships/image" Target="../media/image15.png"/><Relationship Id="rId23" Type="http://schemas.openxmlformats.org/officeDocument/2006/relationships/image" Target="../media/image55.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7.png"/><Relationship Id="rId14" Type="http://schemas.openxmlformats.org/officeDocument/2006/relationships/image" Target="../media/image14.png"/><Relationship Id="rId22"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3.png"/><Relationship Id="rId18" Type="http://schemas.openxmlformats.org/officeDocument/2006/relationships/image" Target="../media/image620.png"/><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2.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3.png"/><Relationship Id="rId4" Type="http://schemas.openxmlformats.org/officeDocument/2006/relationships/diagramData" Target="../diagrams/data8.xml"/><Relationship Id="rId9" Type="http://schemas.openxmlformats.org/officeDocument/2006/relationships/image" Target="../media/image9.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13.png"/><Relationship Id="rId1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3.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4.png"/><Relationship Id="rId5" Type="http://schemas.openxmlformats.org/officeDocument/2006/relationships/diagramLayout" Target="../diagrams/layout9.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5.png"/><Relationship Id="rId4" Type="http://schemas.openxmlformats.org/officeDocument/2006/relationships/diagramData" Target="../diagrams/data9.xml"/><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6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54.png"/><Relationship Id="rId5" Type="http://schemas.openxmlformats.org/officeDocument/2006/relationships/diagramQuickStyle" Target="../diagrams/quickStyle10.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55.png"/><Relationship Id="rId4" Type="http://schemas.openxmlformats.org/officeDocument/2006/relationships/diagramLayout" Target="../diagrams/layout10.xml"/><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Data" Target="../diagrams/data11.xml"/><Relationship Id="rId21" Type="http://schemas.openxmlformats.org/officeDocument/2006/relationships/image" Target="../media/image55.png"/><Relationship Id="rId7" Type="http://schemas.microsoft.com/office/2007/relationships/diagramDrawing" Target="../diagrams/drawing11.xml"/><Relationship Id="rId12" Type="http://schemas.openxmlformats.org/officeDocument/2006/relationships/image" Target="../media/image12.png"/><Relationship Id="rId2" Type="http://schemas.openxmlformats.org/officeDocument/2006/relationships/notesSlide" Target="../notesSlides/notesSlide15.xml"/><Relationship Id="rId16" Type="http://schemas.openxmlformats.org/officeDocument/2006/relationships/image" Target="../media/image67.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4.png"/><Relationship Id="rId4" Type="http://schemas.openxmlformats.org/officeDocument/2006/relationships/diagramLayout" Target="../diagrams/layout11.xml"/><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3.png"/><Relationship Id="rId2" Type="http://schemas.openxmlformats.org/officeDocument/2006/relationships/notesSlide" Target="../notesSlides/notesSlide16.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4.png"/><Relationship Id="rId5" Type="http://schemas.openxmlformats.org/officeDocument/2006/relationships/diagramQuickStyle" Target="../diagrams/quickStyle12.xml"/><Relationship Id="rId15" Type="http://schemas.openxmlformats.org/officeDocument/2006/relationships/image" Target="../media/image68.png"/><Relationship Id="rId10" Type="http://schemas.openxmlformats.org/officeDocument/2006/relationships/image" Target="../media/image53.png"/><Relationship Id="rId4" Type="http://schemas.openxmlformats.org/officeDocument/2006/relationships/diagramLayout" Target="../diagrams/layout12.xml"/><Relationship Id="rId9" Type="http://schemas.openxmlformats.org/officeDocument/2006/relationships/image" Target="../media/image9.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40.png"/><Relationship Id="rId4" Type="http://schemas.openxmlformats.org/officeDocument/2006/relationships/image" Target="../media/image70.pn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9.png"/><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1.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diagramLayout" Target="../diagrams/layout2.xml"/><Relationship Id="rId9" Type="http://schemas.openxmlformats.org/officeDocument/2006/relationships/image" Target="../media/image9.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diagramColors" Target="../diagrams/colors3.xml"/><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5.png"/><Relationship Id="rId5" Type="http://schemas.openxmlformats.org/officeDocument/2006/relationships/diagramLayout" Target="../diagrams/layout3.xml"/><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diagramData" Target="../diagrams/data3.xml"/><Relationship Id="rId9" Type="http://schemas.openxmlformats.org/officeDocument/2006/relationships/image" Target="../media/image10.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0.png"/><Relationship Id="rId1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9.png"/><Relationship Id="rId5" Type="http://schemas.openxmlformats.org/officeDocument/2006/relationships/diagramQuickStyle" Target="../diagrams/quickStyle4.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290.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4.png"/><Relationship Id="rId5" Type="http://schemas.openxmlformats.org/officeDocument/2006/relationships/diagramQuickStyle" Target="../diagrams/quickStyle5.xml"/><Relationship Id="rId10"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98806" y="1122363"/>
            <a:ext cx="10142806" cy="2387600"/>
          </a:xfrm>
        </p:spPr>
        <p:txBody>
          <a:bodyPr/>
          <a:lstStyle/>
          <a:p>
            <a:r>
              <a:rPr kumimoji="1" lang="ja-JP" altLang="en-US" dirty="0" smtClean="0"/>
              <a:t>適応的個体間距離に基づく</a:t>
            </a:r>
            <a:r>
              <a:rPr kumimoji="1" lang="en-US" altLang="ja-JP" dirty="0" smtClean="0"/>
              <a:t/>
            </a:r>
            <a:br>
              <a:rPr kumimoji="1" lang="en-US" altLang="ja-JP" dirty="0" smtClean="0"/>
            </a:br>
            <a:r>
              <a:rPr kumimoji="1" lang="ja-JP" altLang="en-US" dirty="0" smtClean="0"/>
              <a:t>複数解探索型</a:t>
            </a:r>
            <a:r>
              <a:rPr kumimoji="1" lang="en-US" altLang="ja-JP" dirty="0" smtClean="0"/>
              <a:t>Bat Algorithm</a:t>
            </a:r>
            <a:endParaRPr kumimoji="1" lang="ja-JP" altLang="en-US" dirty="0"/>
          </a:p>
        </p:txBody>
      </p:sp>
      <p:sp>
        <p:nvSpPr>
          <p:cNvPr id="3" name="サブタイトル 2"/>
          <p:cNvSpPr>
            <a:spLocks noGrp="1"/>
          </p:cNvSpPr>
          <p:nvPr>
            <p:ph type="subTitle" idx="1"/>
          </p:nvPr>
        </p:nvSpPr>
        <p:spPr>
          <a:xfrm>
            <a:off x="1498209" y="4052204"/>
            <a:ext cx="9144000" cy="1655762"/>
          </a:xfrm>
        </p:spPr>
        <p:txBody>
          <a:bodyPr/>
          <a:lstStyle/>
          <a:p>
            <a:r>
              <a:rPr kumimoji="1" lang="ja-JP" altLang="en-US" dirty="0" smtClean="0"/>
              <a:t>平成</a:t>
            </a:r>
            <a:r>
              <a:rPr kumimoji="1" lang="en-US" altLang="ja-JP" dirty="0" smtClean="0"/>
              <a:t>30</a:t>
            </a:r>
            <a:r>
              <a:rPr kumimoji="1" lang="ja-JP" altLang="en-US" dirty="0" smtClean="0"/>
              <a:t>年度　修論発表</a:t>
            </a:r>
            <a:endParaRPr kumimoji="1" lang="en-US" altLang="ja-JP" dirty="0" smtClean="0"/>
          </a:p>
          <a:p>
            <a:r>
              <a:rPr kumimoji="1" lang="ja-JP" altLang="en-US" dirty="0" smtClean="0"/>
              <a:t>情報学専攻　高玉研究室</a:t>
            </a:r>
            <a:endParaRPr kumimoji="1" lang="en-US" altLang="ja-JP" dirty="0" smtClean="0"/>
          </a:p>
          <a:p>
            <a:r>
              <a:rPr lang="en-US" altLang="ja-JP" dirty="0" smtClean="0"/>
              <a:t>1730022</a:t>
            </a:r>
            <a:r>
              <a:rPr lang="ja-JP" altLang="en-US" dirty="0" smtClean="0"/>
              <a:t>　　岩瀬　拓哉</a:t>
            </a:r>
            <a:endParaRPr kumimoji="1" lang="ja-JP" altLang="en-US" dirty="0"/>
          </a:p>
        </p:txBody>
      </p:sp>
      <p:sp>
        <p:nvSpPr>
          <p:cNvPr id="4" name="テキスト ボックス 3"/>
          <p:cNvSpPr txBox="1"/>
          <p:nvPr/>
        </p:nvSpPr>
        <p:spPr>
          <a:xfrm>
            <a:off x="8538112" y="5880875"/>
            <a:ext cx="2603500" cy="369332"/>
          </a:xfrm>
          <a:prstGeom prst="rect">
            <a:avLst/>
          </a:prstGeom>
          <a:noFill/>
        </p:spPr>
        <p:txBody>
          <a:bodyPr wrap="square" rtlCol="0">
            <a:spAutoFit/>
          </a:bodyPr>
          <a:lstStyle/>
          <a:p>
            <a:pPr algn="ctr"/>
            <a:r>
              <a:rPr kumimoji="1" lang="en-US" altLang="ja-JP" dirty="0" smtClean="0"/>
              <a:t>2019/02/07 (</a:t>
            </a:r>
            <a:r>
              <a:rPr kumimoji="1" lang="ja-JP" altLang="en-US" dirty="0" smtClean="0"/>
              <a:t>木</a:t>
            </a:r>
            <a:r>
              <a:rPr kumimoji="1" lang="en-US" altLang="ja-JP" dirty="0" smtClean="0"/>
              <a:t>)</a:t>
            </a:r>
            <a:endParaRPr kumimoji="1" lang="ja-JP" altLang="en-US" dirty="0"/>
          </a:p>
        </p:txBody>
      </p:sp>
    </p:spTree>
    <p:extLst>
      <p:ext uri="{BB962C8B-B14F-4D97-AF65-F5344CB8AC3E}">
        <p14:creationId xmlns:p14="http://schemas.microsoft.com/office/powerpoint/2010/main" val="2739454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探索範囲内の個体分布密度に応じて動的に探索範囲を調節する</a:t>
            </a:r>
            <a:endParaRPr kumimoji="1" lang="ja-JP" altLang="en-US" sz="2000" dirty="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5" name="楕円 4"/>
          <p:cNvSpPr/>
          <p:nvPr/>
        </p:nvSpPr>
        <p:spPr>
          <a:xfrm>
            <a:off x="4256139" y="4786843"/>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3175" y="348040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3386614" y="3656601"/>
            <a:ext cx="1169419" cy="116941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3258138" y="4365880"/>
            <a:ext cx="1260175" cy="1260175"/>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4248078" y="3896872"/>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872217" y="41537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230132" y="34904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589843" y="427023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4601840" y="5185365"/>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3915723" y="415161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4196217" y="4477707"/>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3825723" y="486580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2597257" y="43115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H="1">
            <a:off x="3726065" y="470764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160000" flipH="1">
            <a:off x="3751701" y="4051067"/>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4695190" y="49691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695190" y="4969197"/>
                <a:ext cx="475707" cy="369332"/>
              </a:xfrm>
              <a:prstGeom prst="rect">
                <a:avLst/>
              </a:prstGeom>
              <a:blipFill>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3823082" y="38215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3823082" y="3821529"/>
                <a:ext cx="470385"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3730420" y="49636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3730420" y="4963608"/>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4668792" y="4013103"/>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4668792" y="4013103"/>
                <a:ext cx="47570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4099952" y="4636941"/>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4099952" y="4636941"/>
                <a:ext cx="701987" cy="369332"/>
              </a:xfrm>
              <a:prstGeom prst="rect">
                <a:avLst/>
              </a:prstGeom>
              <a:blipFill>
                <a:blip r:embed="rId7"/>
                <a:stretch>
                  <a:fillRect b="-3333"/>
                </a:stretch>
              </a:blipFill>
            </p:spPr>
            <p:txBody>
              <a:bodyPr/>
              <a:lstStyle/>
              <a:p>
                <a:r>
                  <a:rPr lang="ja-JP" altLang="en-US">
                    <a:noFill/>
                  </a:rPr>
                  <a:t> </a:t>
                </a:r>
              </a:p>
            </p:txBody>
          </p:sp>
        </mc:Fallback>
      </mc:AlternateContent>
      <p:cxnSp>
        <p:nvCxnSpPr>
          <p:cNvPr id="45" name="直線矢印コネクタ 44"/>
          <p:cNvCxnSpPr/>
          <p:nvPr/>
        </p:nvCxnSpPr>
        <p:spPr>
          <a:xfrm>
            <a:off x="4753856" y="530799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p:cNvSpPr txBox="1"/>
              <p:nvPr/>
            </p:nvSpPr>
            <p:spPr>
              <a:xfrm>
                <a:off x="4610797" y="535852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610797" y="5358523"/>
                <a:ext cx="202811" cy="276999"/>
              </a:xfrm>
              <a:prstGeom prst="rect">
                <a:avLst/>
              </a:prstGeom>
              <a:blipFill>
                <a:blip r:embed="rId8"/>
                <a:stretch>
                  <a:fillRect l="-14706" r="-8824"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609278" y="5657446"/>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09278" y="5657446"/>
                <a:ext cx="1737527" cy="369332"/>
              </a:xfrm>
              <a:prstGeom prst="rect">
                <a:avLst/>
              </a:prstGeom>
              <a:blipFill>
                <a:blip r:embed="rId9"/>
                <a:stretch>
                  <a:fillRect l="-2807" t="-8197" b="-26230"/>
                </a:stretch>
              </a:blipFill>
            </p:spPr>
            <p:txBody>
              <a:bodyPr/>
              <a:lstStyle/>
              <a:p>
                <a:r>
                  <a:rPr lang="ja-JP" altLang="en-US">
                    <a:noFill/>
                  </a:rPr>
                  <a:t> </a:t>
                </a:r>
              </a:p>
            </p:txBody>
          </p:sp>
        </mc:Fallback>
      </mc:AlternateContent>
      <p:sp>
        <p:nvSpPr>
          <p:cNvPr id="50" name="星 5 49"/>
          <p:cNvSpPr/>
          <p:nvPr/>
        </p:nvSpPr>
        <p:spPr>
          <a:xfrm>
            <a:off x="3414291" y="571611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2103198" y="57696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2262184" y="5657446"/>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2262184" y="5657446"/>
                <a:ext cx="1016881" cy="369332"/>
              </a:xfrm>
              <a:prstGeom prst="rect">
                <a:avLst/>
              </a:prstGeom>
              <a:blipFill>
                <a:blip r:embed="rId10"/>
                <a:stretch>
                  <a:fillRect l="-4790" t="-8197" b="-26230"/>
                </a:stretch>
              </a:blipFill>
            </p:spPr>
            <p:txBody>
              <a:bodyPr/>
              <a:lstStyle/>
              <a:p>
                <a:r>
                  <a:rPr lang="ja-JP" altLang="en-US">
                    <a:noFill/>
                  </a:rPr>
                  <a:t> </a:t>
                </a:r>
              </a:p>
            </p:txBody>
          </p:sp>
        </mc:Fallback>
      </mc:AlternateContent>
      <p:sp>
        <p:nvSpPr>
          <p:cNvPr id="53" name="角丸四角形吹き出し 52"/>
          <p:cNvSpPr/>
          <p:nvPr/>
        </p:nvSpPr>
        <p:spPr>
          <a:xfrm>
            <a:off x="2526357" y="2956942"/>
            <a:ext cx="2816152" cy="818115"/>
          </a:xfrm>
          <a:prstGeom prst="wedgeRoundRectCallout">
            <a:avLst>
              <a:gd name="adj1" fmla="val 65"/>
              <a:gd name="adj2" fmla="val 6332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0" dirty="0" smtClean="0">
                <a:solidFill>
                  <a:schemeClr val="tx1">
                    <a:lumMod val="75000"/>
                    <a:lumOff val="25000"/>
                  </a:schemeClr>
                </a:solidFill>
              </a:rPr>
              <a:t>個体密度に応じて各個体の</a:t>
            </a:r>
            <a:r>
              <a:rPr kumimoji="1" lang="en-US" altLang="ja-JP" b="0" dirty="0" smtClean="0">
                <a:solidFill>
                  <a:schemeClr val="tx1">
                    <a:lumMod val="75000"/>
                    <a:lumOff val="25000"/>
                  </a:schemeClr>
                </a:solidFill>
              </a:rPr>
              <a:t>Niche radius</a:t>
            </a:r>
            <a:r>
              <a:rPr kumimoji="1" lang="ja-JP" altLang="en-US" dirty="0" smtClean="0">
                <a:solidFill>
                  <a:schemeClr val="tx1">
                    <a:lumMod val="75000"/>
                    <a:lumOff val="25000"/>
                  </a:schemeClr>
                </a:solidFill>
              </a:rPr>
              <a:t> </a:t>
            </a:r>
            <a:r>
              <a:rPr kumimoji="1" lang="en-US" altLang="ja-JP" b="0" dirty="0" smtClean="0">
                <a:solidFill>
                  <a:schemeClr val="tx1">
                    <a:lumMod val="75000"/>
                    <a:lumOff val="25000"/>
                  </a:schemeClr>
                </a:solidFill>
              </a:rPr>
              <a:t>(</a:t>
            </a:r>
            <a:r>
              <a:rPr kumimoji="1" lang="ja-JP" altLang="en-US" dirty="0">
                <a:solidFill>
                  <a:schemeClr val="tx1">
                    <a:lumMod val="75000"/>
                    <a:lumOff val="25000"/>
                  </a:schemeClr>
                </a:solidFill>
              </a:rPr>
              <a:t>探索</a:t>
            </a:r>
            <a:r>
              <a:rPr kumimoji="1" lang="ja-JP" altLang="en-US" b="0" dirty="0" smtClean="0">
                <a:solidFill>
                  <a:schemeClr val="tx1">
                    <a:lumMod val="75000"/>
                    <a:lumOff val="25000"/>
                  </a:schemeClr>
                </a:solidFill>
              </a:rPr>
              <a:t>範囲</a:t>
            </a:r>
            <a:r>
              <a:rPr kumimoji="1" lang="en-US" altLang="ja-JP" b="0" dirty="0" smtClean="0">
                <a:solidFill>
                  <a:schemeClr val="tx1">
                    <a:lumMod val="75000"/>
                    <a:lumOff val="25000"/>
                  </a:schemeClr>
                </a:solidFill>
              </a:rPr>
              <a:t>)</a:t>
            </a:r>
            <a:r>
              <a:rPr kumimoji="1" lang="ja-JP" altLang="en-US" b="0" dirty="0" smtClean="0">
                <a:solidFill>
                  <a:schemeClr val="tx1">
                    <a:lumMod val="75000"/>
                    <a:lumOff val="25000"/>
                  </a:schemeClr>
                </a:solidFill>
              </a:rPr>
              <a:t> を動的に変化</a:t>
            </a:r>
            <a:endParaRPr kumimoji="1" lang="ja-JP" altLang="en-US" dirty="0">
              <a:solidFill>
                <a:schemeClr val="tx1">
                  <a:lumMod val="75000"/>
                  <a:lumOff val="25000"/>
                </a:schemeClr>
              </a:solidFill>
            </a:endParaRPr>
          </a:p>
        </p:txBody>
      </p:sp>
      <p:sp>
        <p:nvSpPr>
          <p:cNvPr id="54" name="テキスト ボックス 53"/>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6</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382489" y="5703068"/>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82489" y="5703068"/>
                <a:ext cx="1581395" cy="553998"/>
              </a:xfrm>
              <a:prstGeom prst="rect">
                <a:avLst/>
              </a:prstGeom>
              <a:blipFill>
                <a:blip r:embed="rId11"/>
                <a:stretch>
                  <a:fillRect l="-9266" t="-13333" r="-2703" b="-26667"/>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 </a:t>
            </a:r>
            <a:r>
              <a:rPr lang="ja-JP" altLang="en-US" b="1" dirty="0" smtClean="0">
                <a:solidFill>
                  <a:schemeClr val="accent6"/>
                </a:solidFill>
              </a:rPr>
              <a:t>複数</a:t>
            </a:r>
            <a:r>
              <a:rPr lang="ja-JP" altLang="en-US" b="1" dirty="0">
                <a:solidFill>
                  <a:schemeClr val="accent6"/>
                </a:solidFill>
              </a:rPr>
              <a:t>解探索する機構</a:t>
            </a:r>
          </a:p>
        </p:txBody>
      </p:sp>
      <p:sp>
        <p:nvSpPr>
          <p:cNvPr id="6" name="楕円 5"/>
          <p:cNvSpPr/>
          <p:nvPr/>
        </p:nvSpPr>
        <p:spPr>
          <a:xfrm>
            <a:off x="1252050" y="4773927"/>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725113" y="3952516"/>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619207" y="431155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282280" y="390587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85260" y="41436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4045" y="427924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614883" y="517531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068248" y="4312044"/>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209260" y="4467661"/>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978248" y="470077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正方形/長方形 34"/>
              <p:cNvSpPr/>
              <p:nvPr/>
            </p:nvSpPr>
            <p:spPr>
              <a:xfrm>
                <a:off x="1691284" y="49076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1691284" y="4907619"/>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0690" y="39304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0690" y="3930431"/>
                <a:ext cx="470385"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26514" y="47315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26514" y="4731549"/>
                <a:ext cx="475707" cy="369332"/>
              </a:xfrm>
              <a:prstGeom prst="rect">
                <a:avLst/>
              </a:prstGeom>
              <a:blipFill>
                <a:blip r:embed="rId1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1748635" y="411311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1748635" y="4113116"/>
                <a:ext cx="475707" cy="369332"/>
              </a:xfrm>
              <a:prstGeom prst="rect">
                <a:avLst/>
              </a:prstGeom>
              <a:blipFill>
                <a:blip r:embed="rId15"/>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1095737" y="4638115"/>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95737" y="4638115"/>
                <a:ext cx="701987" cy="369332"/>
              </a:xfrm>
              <a:prstGeom prst="rect">
                <a:avLst/>
              </a:prstGeom>
              <a:blipFill>
                <a:blip r:embed="rId16"/>
                <a:stretch>
                  <a:fillRect b="-3333"/>
                </a:stretch>
              </a:blipFill>
            </p:spPr>
            <p:txBody>
              <a:bodyPr/>
              <a:lstStyle/>
              <a:p>
                <a:r>
                  <a:rPr lang="ja-JP" altLang="en-US">
                    <a:noFill/>
                  </a:rPr>
                  <a:t> </a:t>
                </a:r>
              </a:p>
            </p:txBody>
          </p:sp>
        </mc:Fallback>
      </mc:AlternateContent>
      <p:cxnSp>
        <p:nvCxnSpPr>
          <p:cNvPr id="46" name="直線矢印コネクタ 45"/>
          <p:cNvCxnSpPr/>
          <p:nvPr/>
        </p:nvCxnSpPr>
        <p:spPr>
          <a:xfrm>
            <a:off x="1774400" y="5320112"/>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1650916" y="535573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1650916" y="535573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p:graphicFrame>
        <p:nvGraphicFramePr>
          <p:cNvPr id="57" name="表 56"/>
          <p:cNvGraphicFramePr>
            <a:graphicFrameLocks noGrp="1"/>
          </p:cNvGraphicFramePr>
          <p:nvPr>
            <p:extLst>
              <p:ext uri="{D42A27DB-BD31-4B8C-83A1-F6EECF244321}">
                <p14:modId xmlns:p14="http://schemas.microsoft.com/office/powerpoint/2010/main" val="1412520135"/>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DNRBA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9" name="角丸四角形吹き出し 58"/>
          <p:cNvSpPr/>
          <p:nvPr/>
        </p:nvSpPr>
        <p:spPr>
          <a:xfrm>
            <a:off x="6972756" y="1335477"/>
            <a:ext cx="4897676" cy="818115"/>
          </a:xfrm>
          <a:prstGeom prst="wedgeRoundRectCallout">
            <a:avLst>
              <a:gd name="adj1" fmla="val -37707"/>
              <a:gd name="adj2" fmla="val 72079"/>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lumMod val="75000"/>
                    <a:lumOff val="25000"/>
                  </a:schemeClr>
                </a:solidFill>
              </a:rPr>
              <a:t>Niche radius [D.E. Goldberg, et. al, 1987]</a:t>
            </a:r>
            <a:r>
              <a:rPr kumimoji="1" lang="en-US" altLang="ja-JP" b="0" dirty="0" smtClean="0">
                <a:solidFill>
                  <a:schemeClr val="tx1">
                    <a:lumMod val="75000"/>
                    <a:lumOff val="25000"/>
                  </a:schemeClr>
                </a:solidFill>
              </a:rPr>
              <a:t>: </a:t>
            </a:r>
            <a:r>
              <a:rPr kumimoji="1" lang="ja-JP" altLang="en-US" b="0" dirty="0" smtClean="0">
                <a:solidFill>
                  <a:schemeClr val="tx1">
                    <a:lumMod val="75000"/>
                    <a:lumOff val="25000"/>
                  </a:schemeClr>
                </a:solidFill>
              </a:rPr>
              <a:t>探索空間の大きさと個体数に基づいて算出される</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4892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137322783"/>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8" name="テキスト ボックス 117"/>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366" y="3845642"/>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53644" y="3766815"/>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53644" y="3766815"/>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p:sp>
        <p:nvSpPr>
          <p:cNvPr id="31" name="星 5 3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24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3224049499"/>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777419" y="2874549"/>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777419" y="2874549"/>
                <a:ext cx="317972" cy="307777"/>
              </a:xfrm>
              <a:prstGeom prst="rect">
                <a:avLst/>
              </a:prstGeom>
              <a:blipFill>
                <a:blip r:embed="rId9"/>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013" y="3862927"/>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14791" y="3803350"/>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solidFill>
                            <a:srgbClr val="FF0000"/>
                          </a:solidFill>
                          <a:latin typeface="Cambria Math" panose="02040503050406030204" pitchFamily="18" charset="0"/>
                        </a:rPr>
                        <m:t>σ</m:t>
                      </m:r>
                    </m:oMath>
                  </m:oMathPara>
                </a14:m>
                <a:endParaRPr kumimoji="1" lang="en-US" altLang="ja-JP" b="0" dirty="0" smtClean="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14791" y="3803350"/>
                <a:ext cx="193964" cy="276999"/>
              </a:xfrm>
              <a:prstGeom prst="rect">
                <a:avLst/>
              </a:prstGeom>
              <a:blipFill>
                <a:blip r:embed="rId17"/>
                <a:stretch>
                  <a:fillRect l="-15625" r="-15625" b="-4444"/>
                </a:stretch>
              </a:blipFill>
            </p:spPr>
            <p:txBody>
              <a:bodyPr/>
              <a:lstStyle/>
              <a:p>
                <a:r>
                  <a:rPr lang="ja-JP" altLang="en-US">
                    <a:noFill/>
                  </a:rPr>
                  <a:t> </a:t>
                </a:r>
              </a:p>
            </p:txBody>
          </p:sp>
        </mc:Fallback>
      </mc:AlternateContent>
      <p:cxnSp>
        <p:nvCxnSpPr>
          <p:cNvPr id="33" name="直線矢印コネクタ 32"/>
          <p:cNvCxnSpPr/>
          <p:nvPr/>
        </p:nvCxnSpPr>
        <p:spPr>
          <a:xfrm>
            <a:off x="6719844" y="3335565"/>
            <a:ext cx="350599" cy="377313"/>
          </a:xfrm>
          <a:prstGeom prst="straightConnector1">
            <a:avLst/>
          </a:prstGeom>
          <a:ln w="38100">
            <a:solidFill>
              <a:schemeClr val="accent6">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914556" y="3236895"/>
                <a:ext cx="448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50000"/>
                                </a:schemeClr>
                              </a:solidFill>
                              <a:latin typeface="Cambria Math" panose="02040503050406030204" pitchFamily="18" charset="0"/>
                            </a:rPr>
                          </m:ctrlPr>
                        </m:sSubPr>
                        <m:e>
                          <m:r>
                            <a:rPr kumimoji="1" lang="en-US" altLang="ja-JP" sz="2000" b="0" i="1" smtClean="0">
                              <a:solidFill>
                                <a:schemeClr val="accent6">
                                  <a:lumMod val="50000"/>
                                </a:schemeClr>
                              </a:solidFill>
                              <a:latin typeface="Cambria Math" panose="02040503050406030204" pitchFamily="18" charset="0"/>
                            </a:rPr>
                            <m:t>𝑑</m:t>
                          </m:r>
                        </m:e>
                        <m:sub>
                          <m:r>
                            <a:rPr kumimoji="1" lang="en-US" altLang="ja-JP" sz="2000" b="0" i="1" smtClean="0">
                              <a:solidFill>
                                <a:schemeClr val="accent6">
                                  <a:lumMod val="50000"/>
                                </a:schemeClr>
                              </a:solidFill>
                              <a:latin typeface="Cambria Math" panose="02040503050406030204" pitchFamily="18" charset="0"/>
                            </a:rPr>
                            <m:t>23</m:t>
                          </m:r>
                        </m:sub>
                      </m:sSub>
                    </m:oMath>
                  </m:oMathPara>
                </a14:m>
                <a:endParaRPr kumimoji="1" lang="ja-JP" altLang="en-US" sz="2000" dirty="0">
                  <a:solidFill>
                    <a:schemeClr val="accent6">
                      <a:lumMod val="50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914556" y="3236895"/>
                <a:ext cx="448264" cy="307777"/>
              </a:xfrm>
              <a:prstGeom prst="rect">
                <a:avLst/>
              </a:prstGeom>
              <a:blipFill>
                <a:blip r:embed="rId19"/>
                <a:stretch>
                  <a:fillRect l="-12162" r="-405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角丸四角形吹き出し 42"/>
              <p:cNvSpPr/>
              <p:nvPr/>
            </p:nvSpPr>
            <p:spPr>
              <a:xfrm>
                <a:off x="7241969" y="1821557"/>
                <a:ext cx="4460353"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探索</a:t>
                </a:r>
                <a:r>
                  <a:rPr kumimoji="1" lang="ja-JP" altLang="en-US" dirty="0" smtClean="0">
                    <a:solidFill>
                      <a:schemeClr val="tx1">
                        <a:lumMod val="75000"/>
                        <a:lumOff val="25000"/>
                      </a:schemeClr>
                    </a:solidFill>
                  </a:rPr>
                  <a:t>範囲内に個体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err="1" smtClean="0">
                    <a:solidFill>
                      <a:schemeClr val="tx1">
                        <a:lumMod val="75000"/>
                        <a:lumOff val="25000"/>
                      </a:schemeClr>
                    </a:solidFill>
                  </a:rPr>
                  <a:t>が存</a:t>
                </a:r>
                <a:r>
                  <a:rPr kumimoji="1" lang="ja-JP" altLang="en-US" dirty="0" smtClean="0">
                    <a:solidFill>
                      <a:schemeClr val="tx1">
                        <a:lumMod val="75000"/>
                        <a:lumOff val="25000"/>
                      </a:schemeClr>
                    </a:solidFill>
                  </a:rPr>
                  <a:t>在し，かつ個体数が多い場合，探索範囲を拡大</a:t>
                </a:r>
                <a:endParaRPr kumimoji="1" lang="ja-JP" altLang="en-US" dirty="0">
                  <a:solidFill>
                    <a:schemeClr val="tx1">
                      <a:lumMod val="75000"/>
                      <a:lumOff val="25000"/>
                    </a:schemeClr>
                  </a:solidFill>
                </a:endParaRPr>
              </a:p>
            </p:txBody>
          </p:sp>
        </mc:Choice>
        <mc:Fallback xmlns="">
          <p:sp>
            <p:nvSpPr>
              <p:cNvPr id="43" name="角丸四角形吹き出し 42"/>
              <p:cNvSpPr>
                <a:spLocks noRot="1" noChangeAspect="1" noMove="1" noResize="1" noEditPoints="1" noAdjustHandles="1" noChangeArrowheads="1" noChangeShapeType="1" noTextEdit="1"/>
              </p:cNvSpPr>
              <p:nvPr/>
            </p:nvSpPr>
            <p:spPr>
              <a:xfrm>
                <a:off x="7241969" y="1821557"/>
                <a:ext cx="4460353" cy="637150"/>
              </a:xfrm>
              <a:prstGeom prst="wedgeRoundRectCallout">
                <a:avLst>
                  <a:gd name="adj1" fmla="val -44153"/>
                  <a:gd name="adj2" fmla="val 74802"/>
                  <a:gd name="adj3" fmla="val 16667"/>
                </a:avLst>
              </a:prstGeom>
              <a:blipFill>
                <a:blip r:embed="rId20"/>
                <a:stretch>
                  <a:fillRect t="-461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9893264" y="3013354"/>
                <a:ext cx="2401811" cy="793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r>
                        <a:rPr kumimoji="1" lang="en-US" altLang="ja-JP" i="1">
                          <a:solidFill>
                            <a:schemeClr val="tx1">
                              <a:lumMod val="75000"/>
                              <a:lumOff val="25000"/>
                            </a:schemeClr>
                          </a:solidFill>
                          <a:latin typeface="Cambria Math" panose="02040503050406030204" pitchFamily="18" charset="0"/>
                        </a:rPr>
                        <m:t>=1−</m:t>
                      </m:r>
                      <m:sSup>
                        <m:sSupPr>
                          <m:ctrlPr>
                            <a:rPr kumimoji="1" lang="en-US" altLang="ja-JP" i="1">
                              <a:solidFill>
                                <a:schemeClr val="tx1">
                                  <a:lumMod val="75000"/>
                                  <a:lumOff val="25000"/>
                                </a:schemeClr>
                              </a:solidFill>
                              <a:latin typeface="Cambria Math" panose="02040503050406030204" pitchFamily="18" charset="0"/>
                            </a:rPr>
                          </m:ctrlPr>
                        </m:sSupPr>
                        <m:e>
                          <m:d>
                            <m:dPr>
                              <m:ctrlPr>
                                <a:rPr kumimoji="1" lang="en-US" altLang="ja-JP" i="1">
                                  <a:solidFill>
                                    <a:schemeClr val="tx1">
                                      <a:lumMod val="75000"/>
                                      <a:lumOff val="25000"/>
                                    </a:schemeClr>
                                  </a:solidFill>
                                  <a:latin typeface="Cambria Math" panose="02040503050406030204" pitchFamily="18" charset="0"/>
                                </a:rPr>
                              </m:ctrlPr>
                            </m:dPr>
                            <m:e>
                              <m:f>
                                <m:fPr>
                                  <m:ctrlPr>
                                    <a:rPr kumimoji="1" lang="en-US" altLang="ja-JP" i="1">
                                      <a:solidFill>
                                        <a:schemeClr val="tx1">
                                          <a:lumMod val="75000"/>
                                          <a:lumOff val="25000"/>
                                        </a:schemeClr>
                                      </a:solidFill>
                                      <a:latin typeface="Cambria Math" panose="02040503050406030204" pitchFamily="18" charset="0"/>
                                    </a:rPr>
                                  </m:ctrlPr>
                                </m:fPr>
                                <m:num>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num>
                                <m:den>
                                  <m:r>
                                    <a:rPr kumimoji="1" lang="en-US" altLang="ja-JP" i="1">
                                      <a:solidFill>
                                        <a:schemeClr val="tx1">
                                          <a:lumMod val="75000"/>
                                          <a:lumOff val="25000"/>
                                        </a:schemeClr>
                                      </a:solidFill>
                                      <a:latin typeface="Cambria Math" panose="02040503050406030204" pitchFamily="18" charset="0"/>
                                    </a:rPr>
                                    <m:t>𝜎</m:t>
                                  </m:r>
                                </m:den>
                              </m:f>
                            </m:e>
                          </m:d>
                        </m:e>
                        <m:sup/>
                      </m:sSup>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893264" y="3013354"/>
                <a:ext cx="2401811" cy="79387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999848" y="4058365"/>
                <a:ext cx="2007153" cy="1179554"/>
              </a:xfrm>
              <a:prstGeom prst="rect">
                <a:avLst/>
              </a:prstGeom>
            </p:spPr>
            <p:txBody>
              <a:bodyPr wrap="none">
                <a:spAutoFit/>
              </a:bodyPr>
              <a:lstStyle/>
              <a:p>
                <a14:m>
                  <m:oMath xmlns:m="http://schemas.openxmlformats.org/officeDocument/2006/math">
                    <m:r>
                      <a:rPr kumimoji="1" lang="en-US" altLang="ja-JP" i="1" smtClean="0">
                        <a:solidFill>
                          <a:schemeClr val="tx1">
                            <a:lumMod val="75000"/>
                            <a:lumOff val="25000"/>
                          </a:schemeClr>
                        </a:solidFill>
                        <a:latin typeface="Cambria Math" panose="02040503050406030204" pitchFamily="18" charset="0"/>
                      </a:rPr>
                      <m:t>𝑁𝑖𝑐h𝑒</m:t>
                    </m:r>
                    <m:r>
                      <a:rPr kumimoji="1" lang="en-US" altLang="ja-JP" i="1" smtClean="0">
                        <a:solidFill>
                          <a:schemeClr val="tx1">
                            <a:lumMod val="75000"/>
                            <a:lumOff val="25000"/>
                          </a:schemeClr>
                        </a:solidFill>
                        <a:latin typeface="Cambria Math" panose="02040503050406030204" pitchFamily="18" charset="0"/>
                      </a:rPr>
                      <m:t> </m:t>
                    </m:r>
                    <m:r>
                      <a:rPr kumimoji="1" lang="en-US" altLang="ja-JP" i="1" smtClean="0">
                        <a:solidFill>
                          <a:schemeClr val="tx1">
                            <a:lumMod val="75000"/>
                            <a:lumOff val="25000"/>
                          </a:schemeClr>
                        </a:solidFill>
                        <a:latin typeface="Cambria Math" panose="02040503050406030204" pitchFamily="18" charset="0"/>
                      </a:rPr>
                      <m:t>𝑐𝑜𝑢𝑛𝑡</m:t>
                    </m:r>
                  </m:oMath>
                </a14:m>
                <a:r>
                  <a:rPr kumimoji="1" lang="en-US" altLang="ja-JP" i="1" dirty="0" smtClean="0">
                    <a:solidFill>
                      <a:schemeClr val="tx1">
                        <a:lumMod val="75000"/>
                        <a:lumOff val="25000"/>
                      </a:schemeClr>
                    </a:solidFill>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 </m:t>
                      </m:r>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𝑚</m:t>
                          </m:r>
                        </m:e>
                        <m:sub>
                          <m:r>
                            <a:rPr kumimoji="1" lang="en-US" altLang="ja-JP" i="1">
                              <a:solidFill>
                                <a:schemeClr val="tx1">
                                  <a:lumMod val="75000"/>
                                  <a:lumOff val="25000"/>
                                </a:schemeClr>
                              </a:solidFill>
                              <a:latin typeface="Cambria Math" panose="02040503050406030204" pitchFamily="18" charset="0"/>
                            </a:rPr>
                            <m:t>𝑖</m:t>
                          </m:r>
                        </m:sub>
                      </m:sSub>
                      <m:r>
                        <a:rPr kumimoji="1" lang="en-US" altLang="ja-JP" i="1">
                          <a:solidFill>
                            <a:schemeClr val="tx1">
                              <a:lumMod val="75000"/>
                              <a:lumOff val="25000"/>
                            </a:schemeClr>
                          </a:solidFill>
                          <a:latin typeface="Cambria Math" panose="02040503050406030204" pitchFamily="18" charset="0"/>
                        </a:rPr>
                        <m:t>=</m:t>
                      </m:r>
                      <m:nary>
                        <m:naryPr>
                          <m:chr m:val="∑"/>
                          <m:ctrlPr>
                            <a:rPr kumimoji="1" lang="en-US" altLang="ja-JP" i="1">
                              <a:solidFill>
                                <a:schemeClr val="tx1">
                                  <a:lumMod val="75000"/>
                                  <a:lumOff val="25000"/>
                                </a:schemeClr>
                              </a:solidFill>
                              <a:latin typeface="Cambria Math" panose="02040503050406030204" pitchFamily="18" charset="0"/>
                            </a:rPr>
                          </m:ctrlPr>
                        </m:naryPr>
                        <m:sub>
                          <m:r>
                            <m:rPr>
                              <m:brk m:alnAt="23"/>
                            </m:rPr>
                            <a:rPr kumimoji="1" lang="en-US" altLang="ja-JP" i="1">
                              <a:solidFill>
                                <a:schemeClr val="tx1">
                                  <a:lumMod val="75000"/>
                                  <a:lumOff val="25000"/>
                                </a:schemeClr>
                              </a:solidFill>
                              <a:latin typeface="Cambria Math" panose="02040503050406030204" pitchFamily="18" charset="0"/>
                            </a:rPr>
                            <m:t>𝑗</m:t>
                          </m:r>
                          <m:r>
                            <a:rPr kumimoji="1" lang="en-US" altLang="ja-JP" i="1">
                              <a:solidFill>
                                <a:schemeClr val="tx1">
                                  <a:lumMod val="75000"/>
                                  <a:lumOff val="25000"/>
                                </a:schemeClr>
                              </a:solidFill>
                              <a:latin typeface="Cambria Math" panose="02040503050406030204" pitchFamily="18" charset="0"/>
                            </a:rPr>
                            <m:t>=1</m:t>
                          </m:r>
                        </m:sub>
                        <m:sup>
                          <m:r>
                            <a:rPr kumimoji="1" lang="en-US" altLang="ja-JP" i="1">
                              <a:solidFill>
                                <a:schemeClr val="tx1">
                                  <a:lumMod val="75000"/>
                                  <a:lumOff val="25000"/>
                                </a:schemeClr>
                              </a:solidFill>
                              <a:latin typeface="Cambria Math" panose="02040503050406030204" pitchFamily="18" charset="0"/>
                            </a:rPr>
                            <m:t>𝑁</m:t>
                          </m:r>
                        </m:sup>
                        <m:e>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e>
                      </m:nary>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999848" y="4058365"/>
                <a:ext cx="2007153" cy="1179554"/>
              </a:xfrm>
              <a:prstGeom prst="rect">
                <a:avLst/>
              </a:prstGeom>
              <a:blipFill>
                <a:blip r:embed="rId22"/>
                <a:stretch>
                  <a:fillRect/>
                </a:stretch>
              </a:blipFill>
            </p:spPr>
            <p:txBody>
              <a:bodyPr/>
              <a:lstStyle/>
              <a:p>
                <a:r>
                  <a:rPr lang="ja-JP" altLang="en-US">
                    <a:noFill/>
                  </a:rPr>
                  <a:t> </a:t>
                </a:r>
              </a:p>
            </p:txBody>
          </p:sp>
        </mc:Fallback>
      </mc:AlternateContent>
      <p:sp>
        <p:nvSpPr>
          <p:cNvPr id="6" name="テキスト ボックス 5"/>
          <p:cNvSpPr txBox="1"/>
          <p:nvPr/>
        </p:nvSpPr>
        <p:spPr>
          <a:xfrm>
            <a:off x="9995346" y="5218886"/>
            <a:ext cx="1706976" cy="369332"/>
          </a:xfrm>
          <a:prstGeom prst="rect">
            <a:avLst/>
          </a:prstGeom>
          <a:noFill/>
        </p:spPr>
        <p:txBody>
          <a:bodyPr wrap="square" rtlCol="0">
            <a:spAutoFit/>
          </a:bodyPr>
          <a:lstStyle/>
          <a:p>
            <a:r>
              <a:rPr kumimoji="1" lang="en-US" altLang="ja-JP" i="1" dirty="0" smtClean="0"/>
              <a:t>[B. Miler, 1996]</a:t>
            </a:r>
            <a:endParaRPr kumimoji="1" lang="ja-JP" altLang="en-US" i="1" dirty="0"/>
          </a:p>
        </p:txBody>
      </p:sp>
      <p:sp>
        <p:nvSpPr>
          <p:cNvPr id="38" name="星 5 37"/>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3"/>
                <a:stretch>
                  <a:fillRect l="-9677" t="-24390" r="-1382" b="-48780"/>
                </a:stretch>
              </a:blipFill>
            </p:spPr>
            <p:txBody>
              <a:bodyPr/>
              <a:lstStyle/>
              <a:p>
                <a:r>
                  <a:rPr lang="ja-JP" altLang="en-US">
                    <a:noFill/>
                  </a:rPr>
                  <a:t> </a:t>
                </a:r>
              </a:p>
            </p:txBody>
          </p:sp>
        </mc:Fallback>
      </mc:AlternateContent>
      <p:sp>
        <p:nvSpPr>
          <p:cNvPr id="40" name="星 5 39"/>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005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87" name="楕円 86"/>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70" name="コンテンツ プレースホルダー 4"/>
          <p:cNvGraphicFramePr>
            <a:graphicFrameLocks/>
          </p:cNvGraphicFramePr>
          <p:nvPr>
            <p:extLst>
              <p:ext uri="{D42A27DB-BD31-4B8C-83A1-F6EECF244321}">
                <p14:modId xmlns:p14="http://schemas.microsoft.com/office/powerpoint/2010/main" val="2744101602"/>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 name="楕円 7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2" name="楕円 81"/>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p:nvPr/>
        </p:nvCxnSpPr>
        <p:spPr>
          <a:xfrm flipH="1">
            <a:off x="7263147" y="3772570"/>
            <a:ext cx="708555" cy="2014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6345675" y="3786917"/>
            <a:ext cx="708555" cy="20141"/>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楕円 97"/>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6786277"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テキスト ボックス 10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01" name="テキスト ボックス 10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p:cNvSpPr txBox="1"/>
              <p:nvPr/>
            </p:nvSpPr>
            <p:spPr>
              <a:xfrm>
                <a:off x="7490562" y="3435228"/>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7490562" y="3435228"/>
                <a:ext cx="327141" cy="307777"/>
              </a:xfrm>
              <a:prstGeom prst="rect">
                <a:avLst/>
              </a:prstGeom>
              <a:blipFill>
                <a:blip r:embed="rId18"/>
                <a:stretch>
                  <a:fillRect l="-9434" r="-754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19"/>
                <a:stretch>
                  <a:fillRect l="-5435" r="-3261" b="-19608"/>
                </a:stretch>
              </a:blipFill>
            </p:spPr>
            <p:txBody>
              <a:bodyPr/>
              <a:lstStyle/>
              <a:p>
                <a:r>
                  <a:rPr lang="ja-JP" altLang="en-US">
                    <a:noFill/>
                  </a:rPr>
                  <a:t> </a:t>
                </a:r>
              </a:p>
            </p:txBody>
          </p:sp>
        </mc:Fallback>
      </mc:AlternateContent>
      <p:sp>
        <p:nvSpPr>
          <p:cNvPr id="35" name="星 5 34"/>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7" name="星 5 3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940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65" name="コンテンツ プレースホルダー 4"/>
          <p:cNvGraphicFramePr>
            <a:graphicFrameLocks/>
          </p:cNvGraphicFramePr>
          <p:nvPr>
            <p:extLst>
              <p:ext uri="{D42A27DB-BD31-4B8C-83A1-F6EECF244321}">
                <p14:modId xmlns:p14="http://schemas.microsoft.com/office/powerpoint/2010/main" val="344077222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8" name="楕円 6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テキスト ボックス 7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4" name="テキスト ボックス 8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5" name="楕円 8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3" name="テキスト ボックス 92"/>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93" name="テキスト ボックス 92"/>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8"/>
                <a:stretch>
                  <a:fillRect l="-3960" r="-297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角丸四角形吹き出し 96"/>
              <p:cNvSpPr/>
              <p:nvPr/>
            </p:nvSpPr>
            <p:spPr>
              <a:xfrm>
                <a:off x="7891849" y="1883366"/>
                <a:ext cx="3807972" cy="637150"/>
              </a:xfrm>
              <a:prstGeom prst="wedgeRoundRectCallout">
                <a:avLst>
                  <a:gd name="adj1" fmla="val -41431"/>
                  <a:gd name="adj2" fmla="val 12328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黄色</a:t>
                </a:r>
                <a:r>
                  <a:rPr kumimoji="1" lang="ja-JP" altLang="en-US" dirty="0" smtClean="0">
                    <a:solidFill>
                      <a:schemeClr val="tx1">
                        <a:lumMod val="75000"/>
                        <a:lumOff val="25000"/>
                      </a:schemeClr>
                    </a:solidFill>
                  </a:rPr>
                  <a:t>の探索範囲内の</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𝑁𝑅</m:t>
                        </m:r>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dirty="0" smtClean="0">
                    <a:solidFill>
                      <a:schemeClr val="tx1">
                        <a:lumMod val="75000"/>
                        <a:lumOff val="25000"/>
                      </a:schemeClr>
                    </a:solidFill>
                  </a:rPr>
                  <a:t>周辺に生成</a:t>
                </a:r>
                <a:endParaRPr kumimoji="1" lang="ja-JP" altLang="en-US" dirty="0">
                  <a:solidFill>
                    <a:schemeClr val="tx1">
                      <a:lumMod val="75000"/>
                      <a:lumOff val="25000"/>
                    </a:schemeClr>
                  </a:solidFill>
                </a:endParaRPr>
              </a:p>
            </p:txBody>
          </p:sp>
        </mc:Choice>
        <mc:Fallback xmlns="">
          <p:sp>
            <p:nvSpPr>
              <p:cNvPr id="97" name="角丸四角形吹き出し 96"/>
              <p:cNvSpPr>
                <a:spLocks noRot="1" noChangeAspect="1" noMove="1" noResize="1" noEditPoints="1" noAdjustHandles="1" noChangeArrowheads="1" noChangeShapeType="1" noTextEdit="1"/>
              </p:cNvSpPr>
              <p:nvPr/>
            </p:nvSpPr>
            <p:spPr>
              <a:xfrm>
                <a:off x="7891849" y="1883366"/>
                <a:ext cx="3807972" cy="637150"/>
              </a:xfrm>
              <a:prstGeom prst="wedgeRoundRectCallout">
                <a:avLst>
                  <a:gd name="adj1" fmla="val -41431"/>
                  <a:gd name="adj2" fmla="val 123287"/>
                  <a:gd name="adj3" fmla="val 16667"/>
                </a:avLst>
              </a:prstGeom>
              <a:blipFill>
                <a:blip r:embed="rId19"/>
                <a:stretch>
                  <a:fillRect l="-321" r="-160"/>
                </a:stretch>
              </a:blipFill>
              <a:ln>
                <a:noFill/>
              </a:ln>
            </p:spPr>
            <p:txBody>
              <a:bodyPr/>
              <a:lstStyle/>
              <a:p>
                <a:r>
                  <a:rPr lang="ja-JP" altLang="en-US">
                    <a:noFill/>
                  </a:rPr>
                  <a:t> </a:t>
                </a:r>
              </a:p>
            </p:txBody>
          </p:sp>
        </mc:Fallback>
      </mc:AlternateContent>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6791070" y="639159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3338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60" name="コンテンツ プレースホルダー 4"/>
          <p:cNvGraphicFramePr>
            <a:graphicFrameLocks/>
          </p:cNvGraphicFramePr>
          <p:nvPr>
            <p:extLst>
              <p:ext uri="{D42A27DB-BD31-4B8C-83A1-F6EECF244321}">
                <p14:modId xmlns:p14="http://schemas.microsoft.com/office/powerpoint/2010/main" val="381788041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64" name="楕円 63"/>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1" name="楕円 80"/>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p:cNvSpPr txBox="1"/>
              <p:nvPr/>
            </p:nvSpPr>
            <p:spPr>
              <a:xfrm>
                <a:off x="6604299" y="2718947"/>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8" name="テキスト ボックス 87"/>
              <p:cNvSpPr txBox="1">
                <a:spLocks noRot="1" noChangeAspect="1" noMove="1" noResize="1" noEditPoints="1" noAdjustHandles="1" noChangeArrowheads="1" noChangeShapeType="1" noTextEdit="1"/>
              </p:cNvSpPr>
              <p:nvPr/>
            </p:nvSpPr>
            <p:spPr>
              <a:xfrm>
                <a:off x="6604299" y="2718947"/>
                <a:ext cx="681982" cy="339324"/>
              </a:xfrm>
              <a:prstGeom prst="rect">
                <a:avLst/>
              </a:prstGeom>
              <a:blipFill>
                <a:blip r:embed="rId18"/>
                <a:stretch>
                  <a:fillRect l="-3571" r="-3571" b="-19643"/>
                </a:stretch>
              </a:blipFill>
            </p:spPr>
            <p:txBody>
              <a:bodyPr/>
              <a:lstStyle/>
              <a:p>
                <a:r>
                  <a:rPr lang="ja-JP" altLang="en-US">
                    <a:noFill/>
                  </a:rPr>
                  <a:t> </a:t>
                </a:r>
              </a:p>
            </p:txBody>
          </p:sp>
        </mc:Fallback>
      </mc:AlternateContent>
      <p:sp>
        <p:nvSpPr>
          <p:cNvPr id="89" name="角丸四角形吹き出し 88"/>
          <p:cNvSpPr/>
          <p:nvPr/>
        </p:nvSpPr>
        <p:spPr>
          <a:xfrm>
            <a:off x="7241969" y="1821557"/>
            <a:ext cx="3631977"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青い探索範囲</a:t>
            </a:r>
            <a:r>
              <a:rPr kumimoji="1" lang="ja-JP" altLang="en-US" dirty="0">
                <a:solidFill>
                  <a:schemeClr val="tx1">
                    <a:lumMod val="75000"/>
                    <a:lumOff val="25000"/>
                  </a:schemeClr>
                </a:solidFill>
              </a:rPr>
              <a:t>内</a:t>
            </a:r>
            <a:r>
              <a:rPr kumimoji="1" lang="ja-JP" altLang="en-US" dirty="0" smtClean="0">
                <a:solidFill>
                  <a:schemeClr val="tx1">
                    <a:lumMod val="75000"/>
                    <a:lumOff val="25000"/>
                  </a:schemeClr>
                </a:solidFill>
              </a:rPr>
              <a:t>にランダムで生成</a:t>
            </a:r>
            <a:endParaRPr kumimoji="1" lang="ja-JP" altLang="en-US" dirty="0">
              <a:solidFill>
                <a:schemeClr val="tx1">
                  <a:lumMod val="75000"/>
                  <a:lumOff val="25000"/>
                </a:schemeClr>
              </a:solidFill>
            </a:endParaRPr>
          </a:p>
        </p:txBody>
      </p:sp>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9"/>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ひし形 35"/>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ひし形 36"/>
          <p:cNvSpPr/>
          <p:nvPr/>
        </p:nvSpPr>
        <p:spPr>
          <a:xfrm>
            <a:off x="6797733" y="635015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457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54" name="コンテンツ プレースホルダー 4"/>
          <p:cNvGraphicFramePr>
            <a:graphicFrameLocks/>
          </p:cNvGraphicFramePr>
          <p:nvPr>
            <p:extLst>
              <p:ext uri="{D42A27DB-BD31-4B8C-83A1-F6EECF244321}">
                <p14:modId xmlns:p14="http://schemas.microsoft.com/office/powerpoint/2010/main" val="317205657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7"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58" name="楕円 5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75" name="楕円 7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p:cNvSpPr txBox="1"/>
              <p:nvPr/>
            </p:nvSpPr>
            <p:spPr>
              <a:xfrm>
                <a:off x="6616552" y="2718844"/>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6616552" y="2718844"/>
                <a:ext cx="681982" cy="339324"/>
              </a:xfrm>
              <a:prstGeom prst="rect">
                <a:avLst/>
              </a:prstGeom>
              <a:blipFill>
                <a:blip r:embed="rId16"/>
                <a:stretch>
                  <a:fillRect l="-3571" r="-3571" b="-196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9"/>
                <a:stretch>
                  <a:fillRect l="-3960" r="-2970" b="-20000"/>
                </a:stretch>
              </a:blipFill>
            </p:spPr>
            <p:txBody>
              <a:bodyPr/>
              <a:lstStyle/>
              <a:p>
                <a:r>
                  <a:rPr lang="ja-JP" altLang="en-US">
                    <a:noFill/>
                  </a:rPr>
                  <a:t> </a:t>
                </a:r>
              </a:p>
            </p:txBody>
          </p:sp>
        </mc:Fallback>
      </mc:AlternateContent>
      <p:sp>
        <p:nvSpPr>
          <p:cNvPr id="86" name="楕円 85"/>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20"/>
                <a:stretch>
                  <a:fillRect l="-5435" r="-3261" b="-19608"/>
                </a:stretch>
              </a:blipFill>
            </p:spPr>
            <p:txBody>
              <a:bodyPr/>
              <a:lstStyle/>
              <a:p>
                <a:r>
                  <a:rPr lang="ja-JP" altLang="en-US">
                    <a:noFill/>
                  </a:rPr>
                  <a:t> </a:t>
                </a:r>
              </a:p>
            </p:txBody>
          </p:sp>
        </mc:Fallback>
      </mc:AlternateContent>
      <p:sp>
        <p:nvSpPr>
          <p:cNvPr id="36" name="星 5 35"/>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1"/>
                <a:stretch>
                  <a:fillRect l="-9677" t="-24390" r="-1382" b="-48780"/>
                </a:stretch>
              </a:blipFill>
            </p:spPr>
            <p:txBody>
              <a:bodyPr/>
              <a:lstStyle/>
              <a:p>
                <a:r>
                  <a:rPr lang="ja-JP" altLang="en-US">
                    <a:noFill/>
                  </a:rPr>
                  <a:t> </a:t>
                </a:r>
              </a:p>
            </p:txBody>
          </p:sp>
        </mc:Fallback>
      </mc:AlternateContent>
      <p:sp>
        <p:nvSpPr>
          <p:cNvPr id="38" name="星 5 37"/>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722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2"/>
                                        </p:tgtEl>
                                      </p:cBhvr>
                                    </p:animEffect>
                                    <p:set>
                                      <p:cBhvr>
                                        <p:cTn id="7" dur="1" fill="hold">
                                          <p:stCondLst>
                                            <p:cond delay="499"/>
                                          </p:stCondLst>
                                        </p:cTn>
                                        <p:tgtEl>
                                          <p:spTgt spid="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7"/>
                                        </p:tgtEl>
                                      </p:cBhvr>
                                    </p:animEffect>
                                    <p:set>
                                      <p:cBhvr>
                                        <p:cTn id="13" dur="1" fill="hold">
                                          <p:stCondLst>
                                            <p:cond delay="499"/>
                                          </p:stCondLst>
                                        </p:cTn>
                                        <p:tgtEl>
                                          <p:spTgt spid="8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6"/>
                                        </p:tgtEl>
                                      </p:cBhvr>
                                    </p:animEffect>
                                    <p:set>
                                      <p:cBhvr>
                                        <p:cTn id="16"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animBg="1"/>
      <p:bldP spid="87" grpId="0"/>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225530640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35" name="楕円 34"/>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55" name="楕円 5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7554113" y="369662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p:cNvSpPr txBox="1"/>
              <p:nvPr/>
            </p:nvSpPr>
            <p:spPr>
              <a:xfrm>
                <a:off x="7281132" y="3404539"/>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3</m:t>
                          </m:r>
                        </m:sub>
                        <m:sup>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p>
                      </m:sSubSup>
                    </m:oMath>
                  </m:oMathPara>
                </a14:m>
                <a:endParaRPr kumimoji="1" lang="ja-JP" altLang="en-US" sz="2000" dirty="0">
                  <a:solidFill>
                    <a:schemeClr val="tx1"/>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7281132" y="3404539"/>
                <a:ext cx="563488" cy="314510"/>
              </a:xfrm>
              <a:prstGeom prst="rect">
                <a:avLst/>
              </a:prstGeom>
              <a:blipFill>
                <a:blip r:embed="rId15"/>
                <a:stretch>
                  <a:fillRect l="-4301" r="-2151" b="-19231"/>
                </a:stretch>
              </a:blipFill>
            </p:spPr>
            <p:txBody>
              <a:bodyPr/>
              <a:lstStyle/>
              <a:p>
                <a:r>
                  <a:rPr lang="ja-JP" altLang="en-US">
                    <a:noFill/>
                  </a:rPr>
                  <a:t> </a:t>
                </a:r>
              </a:p>
            </p:txBody>
          </p:sp>
        </mc:Fallback>
      </mc:AlternateContent>
      <p:sp>
        <p:nvSpPr>
          <p:cNvPr id="30" name="星 5 2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33" name="星 5 3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394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a:xfrm>
            <a:off x="243175" y="1224580"/>
            <a:ext cx="11627257" cy="614197"/>
          </a:xfrm>
        </p:spPr>
        <p:txBody>
          <a:bodyPr/>
          <a:lstStyle/>
          <a:p>
            <a:r>
              <a:rPr kumimoji="1" lang="ja-JP" altLang="en-US" dirty="0" smtClean="0"/>
              <a:t>複数解</a:t>
            </a:r>
            <a:r>
              <a:rPr kumimoji="1" lang="en-US" altLang="ja-JP" dirty="0" smtClean="0"/>
              <a:t>(</a:t>
            </a:r>
            <a:r>
              <a:rPr kumimoji="1" lang="ja-JP" altLang="en-US" dirty="0" smtClean="0"/>
              <a:t>最適解と局所解</a:t>
            </a:r>
            <a:r>
              <a:rPr kumimoji="1" lang="en-US" altLang="ja-JP" dirty="0" smtClean="0"/>
              <a:t>)</a:t>
            </a:r>
            <a:r>
              <a:rPr kumimoji="1" lang="ja-JP" altLang="en-US" dirty="0" smtClean="0"/>
              <a:t>を持つ多峰性関数の最小化問題</a:t>
            </a:r>
            <a:endParaRPr kumimoji="1" lang="ja-JP" altLang="en-US" dirty="0"/>
          </a:p>
        </p:txBody>
      </p:sp>
      <p:pic>
        <p:nvPicPr>
          <p:cNvPr id="7" name="コンテンツ プレースホルダー 6"/>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1321755" y="1783791"/>
            <a:ext cx="1776000" cy="1332000"/>
          </a:xfr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2328" y="1780100"/>
            <a:ext cx="1776000" cy="133200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2137" y="1783791"/>
            <a:ext cx="1776000" cy="133200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946" y="1785106"/>
            <a:ext cx="1776000" cy="1332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𝟏</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Griewank</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𝟐</m:t>
                                  </m:r>
                                </m:sub>
                              </m:sSub>
                              <m:r>
                                <a:rPr kumimoji="1" lang="en-US" altLang="ja-JP" sz="1800" b="1" i="1" smtClean="0">
                                  <a:solidFill>
                                    <a:schemeClr val="bg1"/>
                                  </a:solidFill>
                                  <a:latin typeface="Cambria Math" panose="02040503050406030204" pitchFamily="18" charset="0"/>
                                </a:rPr>
                                <m:t>: </m:t>
                              </m:r>
                            </m:oMath>
                          </a14:m>
                          <a:r>
                            <a:rPr kumimoji="1" lang="en-US" altLang="ja-JP" sz="1800" b="1" dirty="0" smtClean="0">
                              <a:solidFill>
                                <a:schemeClr val="bg1"/>
                              </a:solidFill>
                            </a:rPr>
                            <a:t>Six-Hump </a:t>
                          </a:r>
                          <a:br>
                            <a:rPr kumimoji="1" lang="en-US" altLang="ja-JP" sz="1800" b="1" dirty="0" smtClean="0">
                              <a:solidFill>
                                <a:schemeClr val="bg1"/>
                              </a:solidFill>
                            </a:rPr>
                          </a:br>
                          <a:r>
                            <a:rPr kumimoji="1" lang="en-US" altLang="ja-JP" sz="1800" b="1" dirty="0" smtClean="0">
                              <a:solidFill>
                                <a:schemeClr val="bg1"/>
                              </a:solidFill>
                            </a:rPr>
                            <a:t>Camel</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𝟑</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Michalewicz</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𝟒</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Himmelblau</a:t>
                          </a:r>
                          <a:endParaRPr kumimoji="1" lang="ja-JP" altLang="en-US" sz="1800" b="1" dirty="0">
                            <a:solidFill>
                              <a:schemeClr val="bg1"/>
                            </a:solidFill>
                          </a:endParaRPr>
                        </a:p>
                      </a:txBody>
                      <a:tcPr marL="0" marR="18894" marT="37787" marB="37787">
                        <a:solidFill>
                          <a:schemeClr val="accent6"/>
                        </a:solid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−10, 10</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1</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−2, 2</m:t>
                                    </m:r>
                                  </m:e>
                                </m:d>
                                <m:r>
                                  <a:rPr kumimoji="1" lang="en-US" altLang="ja-JP" sz="1800" b="0" i="1" smtClean="0">
                                    <a:solidFill>
                                      <a:schemeClr val="tx1">
                                        <a:lumMod val="75000"/>
                                        <a:lumOff val="25000"/>
                                      </a:schemeClr>
                                    </a:solidFill>
                                    <a:latin typeface="Cambria Math" panose="02040503050406030204" pitchFamily="18" charset="0"/>
                                  </a:rPr>
                                  <m:t> , </m:t>
                                </m:r>
                              </m:oMath>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2</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−1, 1</m:t>
                                    </m:r>
                                  </m:e>
                                </m:d>
                              </m:oMath>
                            </m:oMathPara>
                          </a14:m>
                          <a:endParaRPr kumimoji="1" lang="en-US" altLang="ja-JP" sz="1800" b="0" dirty="0" smtClean="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0, 4</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−5, 5</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endParaRPr lang="ja-JP"/>
                        </a:p>
                      </a:txBody>
                      <a:tcPr marL="0" marR="18894" marT="37787" marB="37787">
                        <a:blipFill>
                          <a:blip r:embed="rId7"/>
                          <a:stretch>
                            <a:fillRect l="-82283" t="-5932" r="-301969" b="-188136"/>
                          </a:stretch>
                        </a:blipFill>
                      </a:tcPr>
                    </a:tc>
                    <a:tc>
                      <a:txBody>
                        <a:bodyPr/>
                        <a:lstStyle/>
                        <a:p>
                          <a:endParaRPr lang="ja-JP"/>
                        </a:p>
                      </a:txBody>
                      <a:tcPr marL="0" marR="18894" marT="37787" marB="37787">
                        <a:blipFill>
                          <a:blip r:embed="rId7"/>
                          <a:stretch>
                            <a:fillRect l="-181569" t="-5932" r="-200784" b="-188136"/>
                          </a:stretch>
                        </a:blipFill>
                      </a:tcPr>
                    </a:tc>
                    <a:tc>
                      <a:txBody>
                        <a:bodyPr/>
                        <a:lstStyle/>
                        <a:p>
                          <a:endParaRPr lang="ja-JP"/>
                        </a:p>
                      </a:txBody>
                      <a:tcPr marL="0" marR="18894" marT="37787" marB="37787">
                        <a:blipFill>
                          <a:blip r:embed="rId7"/>
                          <a:stretch>
                            <a:fillRect l="-282677" t="-5932" r="-101575" b="-188136"/>
                          </a:stretch>
                        </a:blipFill>
                      </a:tcPr>
                    </a:tc>
                    <a:tc>
                      <a:txBody>
                        <a:bodyPr/>
                        <a:lstStyle/>
                        <a:p>
                          <a:endParaRPr lang="ja-JP"/>
                        </a:p>
                      </a:txBody>
                      <a:tcPr marL="0" marR="18894" marT="37787" marB="37787">
                        <a:blipFill>
                          <a:blip r:embed="rId7"/>
                          <a:stretch>
                            <a:fillRect l="-382677" t="-5932" r="-1575" b="-188136"/>
                          </a:stretch>
                        </a:blip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endParaRPr lang="ja-JP"/>
                        </a:p>
                      </a:txBody>
                      <a:tcPr marL="0" marR="0" marT="0" marB="0">
                        <a:blipFill>
                          <a:blip r:embed="rId7"/>
                          <a:stretch>
                            <a:fillRect l="-82283" t="-119048" r="-301969" b="-111429"/>
                          </a:stretch>
                        </a:blipFill>
                      </a:tcPr>
                    </a:tc>
                    <a:tc>
                      <a:txBody>
                        <a:bodyPr/>
                        <a:lstStyle/>
                        <a:p>
                          <a:endParaRPr lang="ja-JP"/>
                        </a:p>
                      </a:txBody>
                      <a:tcPr marL="0" marR="0" marT="0" marB="0">
                        <a:blipFill>
                          <a:blip r:embed="rId7"/>
                          <a:stretch>
                            <a:fillRect l="-181569" t="-119048" r="-200784" b="-111429"/>
                          </a:stretch>
                        </a:blipFill>
                      </a:tcPr>
                    </a:tc>
                    <a:tc>
                      <a:txBody>
                        <a:bodyPr/>
                        <a:lstStyle/>
                        <a:p>
                          <a:endParaRPr lang="ja-JP"/>
                        </a:p>
                      </a:txBody>
                      <a:tcPr marL="0" marR="0" marT="0" marB="0">
                        <a:blipFill>
                          <a:blip r:embed="rId7"/>
                          <a:stretch>
                            <a:fillRect l="-282677" t="-119048" r="-101575" b="-111429"/>
                          </a:stretch>
                        </a:blipFill>
                      </a:tcPr>
                    </a:tc>
                    <a:tc>
                      <a:txBody>
                        <a:bodyPr/>
                        <a:lstStyle/>
                        <a:p>
                          <a:endParaRPr lang="ja-JP"/>
                        </a:p>
                      </a:txBody>
                      <a:tcPr marL="0" marR="0" marT="0" marB="0">
                        <a:blipFill>
                          <a:blip r:embed="rId7"/>
                          <a:stretch>
                            <a:fillRect l="-382677" t="-119048" r="-1575" b="-111429"/>
                          </a:stretch>
                        </a:blip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a:t>
                          </a:r>
                          <a:r>
                            <a:rPr kumimoji="1" lang="en-US" altLang="ja-JP" sz="1800" b="0" dirty="0" smtClean="0">
                              <a:solidFill>
                                <a:schemeClr val="tx1">
                                  <a:lumMod val="75000"/>
                                  <a:lumOff val="25000"/>
                                </a:schemeClr>
                              </a:solidFill>
                            </a:rPr>
                            <a:t>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a:t>
                          </a:r>
                          <a:r>
                            <a:rPr kumimoji="1" lang="en-US" altLang="ja-JP" sz="1800" b="0" dirty="0" smtClean="0">
                              <a:solidFill>
                                <a:schemeClr val="tx1">
                                  <a:lumMod val="75000"/>
                                  <a:lumOff val="25000"/>
                                </a:schemeClr>
                              </a:solidFill>
                            </a:rPr>
                            <a:t>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Fallback>
      </mc:AlternateContent>
      <p:sp>
        <p:nvSpPr>
          <p:cNvPr id="12" name="テキスト ボックス 1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8</a:t>
            </a:r>
            <a:endParaRPr kumimoji="1" lang="ja-JP" altLang="en-US" sz="2400" b="1" dirty="0"/>
          </a:p>
        </p:txBody>
      </p:sp>
      <p:sp>
        <p:nvSpPr>
          <p:cNvPr id="13" name="テキスト ボックス 12"/>
          <p:cNvSpPr txBox="1"/>
          <p:nvPr/>
        </p:nvSpPr>
        <p:spPr>
          <a:xfrm>
            <a:off x="3694671" y="4851970"/>
            <a:ext cx="3978032" cy="338554"/>
          </a:xfrm>
          <a:prstGeom prst="rect">
            <a:avLst/>
          </a:prstGeom>
          <a:noFill/>
        </p:spPr>
        <p:txBody>
          <a:bodyPr wrap="square" rtlCol="0">
            <a:spAutoFit/>
          </a:bodyPr>
          <a:lstStyle/>
          <a:p>
            <a:r>
              <a:rPr kumimoji="1" lang="ja-JP" altLang="en-US" sz="1600" dirty="0" smtClean="0"/>
              <a:t>カッコ内はピークの数 </a:t>
            </a:r>
            <a:r>
              <a:rPr kumimoji="1" lang="en-US" altLang="ja-JP" sz="1600" dirty="0" smtClean="0"/>
              <a:t>(</a:t>
            </a:r>
            <a:r>
              <a:rPr kumimoji="1" lang="ja-JP" altLang="en-US" sz="1600" dirty="0" smtClean="0"/>
              <a:t>最適解と局所解の合計</a:t>
            </a:r>
            <a:r>
              <a:rPr kumimoji="1" lang="en-US" altLang="ja-JP" sz="1600" dirty="0" smtClean="0"/>
              <a:t>)</a:t>
            </a:r>
            <a:endParaRPr kumimoji="1" lang="ja-JP" altLang="en-US" sz="1600" dirty="0"/>
          </a:p>
        </p:txBody>
      </p:sp>
      <mc:AlternateContent xmlns:mc="http://schemas.openxmlformats.org/markup-compatibility/2006" xmlns:a14="http://schemas.microsoft.com/office/drawing/2010/main">
        <mc:Choice Requires="a14">
          <p:sp>
            <p:nvSpPr>
              <p:cNvPr id="14" name="正方形/長方形 13"/>
              <p:cNvSpPr/>
              <p:nvPr/>
            </p:nvSpPr>
            <p:spPr>
              <a:xfrm>
                <a:off x="1464222" y="5270022"/>
                <a:ext cx="5860963" cy="691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𝑃𝑅</m:t>
                      </m:r>
                      <m:r>
                        <a:rPr kumimoji="1" lang="en-US" altLang="ja-JP" i="1">
                          <a:latin typeface="Cambria Math" panose="02040503050406030204" pitchFamily="18" charset="0"/>
                        </a:rPr>
                        <m:t>= </m:t>
                      </m:r>
                      <m:f>
                        <m:fPr>
                          <m:ctrlPr>
                            <a:rPr kumimoji="1" lang="en-US" altLang="ja-JP" i="1">
                              <a:latin typeface="Cambria Math" panose="02040503050406030204" pitchFamily="18" charset="0"/>
                            </a:rPr>
                          </m:ctrlPr>
                        </m:fPr>
                        <m:num>
                          <m:nary>
                            <m:naryPr>
                              <m:chr m:val="∑"/>
                              <m:ctrlPr>
                                <a:rPr kumimoji="1" lang="en-US" altLang="ja-JP" i="1">
                                  <a:latin typeface="Cambria Math" panose="02040503050406030204" pitchFamily="18" charset="0"/>
                                </a:rPr>
                              </m:ctrlPr>
                            </m:naryPr>
                            <m:sub>
                              <m:r>
                                <m:rPr>
                                  <m:brk m:alnAt="23"/>
                                </m:rPr>
                                <a:rPr kumimoji="1" lang="en-US" altLang="ja-JP" i="1">
                                  <a:latin typeface="Cambria Math" panose="02040503050406030204" pitchFamily="18" charset="0"/>
                                </a:rPr>
                                <m:t>𝑟</m:t>
                              </m:r>
                              <m:r>
                                <a:rPr kumimoji="1" lang="en-US" altLang="ja-JP" i="1">
                                  <a:latin typeface="Cambria Math" panose="02040503050406030204" pitchFamily="18" charset="0"/>
                                </a:rPr>
                                <m:t>𝑢𝑛</m:t>
                              </m:r>
                              <m:r>
                                <a:rPr kumimoji="1" lang="en-US" altLang="ja-JP" i="1">
                                  <a:latin typeface="Cambria Math" panose="02040503050406030204" pitchFamily="18" charset="0"/>
                                </a:rPr>
                                <m:t>=1</m:t>
                              </m:r>
                            </m:sub>
                            <m:sup>
                              <m:r>
                                <a:rPr kumimoji="1" lang="en-US" altLang="ja-JP" i="1">
                                  <a:latin typeface="Cambria Math" panose="02040503050406030204" pitchFamily="18" charset="0"/>
                                </a:rPr>
                                <m:t>𝑀𝑅</m:t>
                              </m:r>
                            </m:sup>
                            <m:e>
                              <m:r>
                                <a:rPr lang="ja-JP" altLang="en-US" i="1">
                                  <a:latin typeface="Cambria Math" panose="02040503050406030204" pitchFamily="18" charset="0"/>
                                </a:rPr>
                                <m:t>各試行におけるアルゴリズムが発見したピーク数</m:t>
                              </m:r>
                            </m:e>
                          </m:nary>
                        </m:num>
                        <m:den>
                          <m:r>
                            <a:rPr lang="ja-JP" altLang="en-US" i="1">
                              <a:latin typeface="Cambria Math" panose="02040503050406030204" pitchFamily="18" charset="0"/>
                            </a:rPr>
                            <m:t>全てのピーク数</m:t>
                          </m:r>
                          <m:r>
                            <a:rPr lang="en-US" altLang="ja-JP" i="1">
                              <a:latin typeface="Cambria Math" panose="02040503050406030204" pitchFamily="18" charset="0"/>
                            </a:rPr>
                            <m:t>∗</m:t>
                          </m:r>
                          <m:r>
                            <a:rPr lang="ja-JP" altLang="en-US" i="1">
                              <a:latin typeface="Cambria Math" panose="02040503050406030204" pitchFamily="18" charset="0"/>
                            </a:rPr>
                            <m:t>試行回数</m:t>
                          </m:r>
                        </m:den>
                      </m:f>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64222" y="5270022"/>
                <a:ext cx="5860963" cy="69198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𝑚𝑖𝑛</m:t>
                                  </m:r>
                                </m:sub>
                              </m:sSub>
                            </m:oMath>
                          </a14:m>
                          <a:endParaRPr kumimoji="1" lang="ja-JP" altLang="en-US" sz="2000" dirty="0"/>
                        </a:p>
                      </a:txBody>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𝑚𝑎𝑥</m:t>
                                  </m:r>
                                </m:sub>
                              </m:sSub>
                            </m:oMath>
                          </a14:m>
                          <a:endParaRPr kumimoji="1" lang="ja-JP" altLang="en-US" sz="2000" dirty="0"/>
                        </a:p>
                      </a:txBody>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pPr algn="l"/>
                          <a:r>
                            <a:rPr kumimoji="1" lang="ja-JP" altLang="en-US" sz="2000" dirty="0" smtClean="0"/>
                            <a:t>ラウドネス</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𝐴</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pPr algn="l"/>
                          <a:r>
                            <a:rPr kumimoji="1" lang="ja-JP" altLang="en-US" sz="2000" dirty="0" smtClean="0"/>
                            <a:t>パルスレート</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𝑟</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𝛼</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𝛾</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pPr algn="l"/>
                          <a14:m>
                            <m:oMathPara xmlns:m="http://schemas.openxmlformats.org/officeDocument/2006/math">
                              <m:oMathParaPr>
                                <m:jc m:val="left"/>
                              </m:oMathParaPr>
                              <m:oMath xmlns:m="http://schemas.openxmlformats.org/officeDocument/2006/math">
                                <m:r>
                                  <a:rPr kumimoji="1" lang="en-US" altLang="ja-JP" sz="2000" b="0" i="1" smtClean="0">
                                    <a:latin typeface="Cambria Math" panose="02040503050406030204" pitchFamily="18" charset="0"/>
                                  </a:rPr>
                                  <m:t>𝜀</m:t>
                                </m:r>
                              </m:oMath>
                            </m:oMathPara>
                          </a14:m>
                          <a:endParaRPr kumimoji="1" lang="ja-JP" alt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0.1</m:t>
                                </m:r>
                              </m:oMath>
                            </m:oMathPara>
                          </a14:m>
                          <a:endParaRPr kumimoji="1" lang="ja-JP" altLang="en-US" sz="2000" dirty="0"/>
                        </a:p>
                      </a:txBody>
                      <a:tcPr/>
                    </a:tc>
                    <a:extLst>
                      <a:ext uri="{0D108BD9-81ED-4DB2-BD59-A6C34878D82A}">
                        <a16:rowId xmlns:a16="http://schemas.microsoft.com/office/drawing/2014/main" val="3793925826"/>
                      </a:ext>
                    </a:extLst>
                  </a:tr>
                </a:tbl>
              </a:graphicData>
            </a:graphic>
          </p:graphicFrame>
        </mc:Choice>
        <mc:Fallback xmlns="">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endParaRPr lang="ja-JP"/>
                        </a:p>
                      </a:txBody>
                      <a:tcPr>
                        <a:blipFill>
                          <a:blip r:embed="rId9"/>
                          <a:stretch>
                            <a:fillRect l="-256" t="-510769" r="-67008" b="-609231"/>
                          </a:stretch>
                        </a:blipFill>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endParaRPr lang="ja-JP"/>
                        </a:p>
                      </a:txBody>
                      <a:tcPr>
                        <a:blipFill>
                          <a:blip r:embed="rId9"/>
                          <a:stretch>
                            <a:fillRect l="-256" t="-601515" r="-67008" b="-500000"/>
                          </a:stretch>
                        </a:blipFill>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endParaRPr lang="ja-JP"/>
                        </a:p>
                      </a:txBody>
                      <a:tcPr>
                        <a:blipFill>
                          <a:blip r:embed="rId9"/>
                          <a:stretch>
                            <a:fillRect l="-256" t="-701515" r="-67008" b="-400000"/>
                          </a:stretch>
                        </a:blipFill>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endParaRPr lang="ja-JP"/>
                        </a:p>
                      </a:txBody>
                      <a:tcPr>
                        <a:blipFill>
                          <a:blip r:embed="rId9"/>
                          <a:stretch>
                            <a:fillRect l="-256" t="-801515" r="-67008" b="-300000"/>
                          </a:stretch>
                        </a:blipFill>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endParaRPr lang="ja-JP"/>
                        </a:p>
                      </a:txBody>
                      <a:tcPr>
                        <a:blipFill>
                          <a:blip r:embed="rId9"/>
                          <a:stretch>
                            <a:fillRect l="-256" t="-901515" r="-67008" b="-200000"/>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endParaRPr lang="ja-JP"/>
                        </a:p>
                      </a:txBody>
                      <a:tcPr>
                        <a:blipFill>
                          <a:blip r:embed="rId9"/>
                          <a:stretch>
                            <a:fillRect l="-256" t="-1016923" r="-67008" b="-10307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endParaRPr lang="ja-JP"/>
                        </a:p>
                      </a:txBody>
                      <a:tcPr>
                        <a:blipFill>
                          <a:blip r:embed="rId9"/>
                          <a:stretch>
                            <a:fillRect l="-256" t="-1116923" r="-67008" b="-3077"/>
                          </a:stretch>
                        </a:blipFill>
                      </a:tcPr>
                    </a:tc>
                    <a:tc>
                      <a:txBody>
                        <a:bodyPr/>
                        <a:lstStyle/>
                        <a:p>
                          <a:endParaRPr lang="ja-JP"/>
                        </a:p>
                      </a:txBody>
                      <a:tcPr>
                        <a:blipFill>
                          <a:blip r:embed="rId9"/>
                          <a:stretch>
                            <a:fillRect l="-152529" t="-1116923" r="-1946" b="-3077"/>
                          </a:stretch>
                        </a:blipFill>
                      </a:tcPr>
                    </a:tc>
                    <a:extLst>
                      <a:ext uri="{0D108BD9-81ED-4DB2-BD59-A6C34878D82A}">
                        <a16:rowId xmlns:a16="http://schemas.microsoft.com/office/drawing/2014/main" val="3793925826"/>
                      </a:ext>
                    </a:extLst>
                  </a:tr>
                </a:tbl>
              </a:graphicData>
            </a:graphic>
          </p:graphicFrame>
        </mc:Fallback>
      </mc:AlternateContent>
      <p:sp>
        <p:nvSpPr>
          <p:cNvPr id="16" name="正方形/長方形 15"/>
          <p:cNvSpPr/>
          <p:nvPr/>
        </p:nvSpPr>
        <p:spPr>
          <a:xfrm>
            <a:off x="356226" y="5431348"/>
            <a:ext cx="1107996" cy="369332"/>
          </a:xfrm>
          <a:prstGeom prst="rect">
            <a:avLst/>
          </a:prstGeom>
        </p:spPr>
        <p:txBody>
          <a:bodyPr wrap="none">
            <a:spAutoFit/>
          </a:bodyPr>
          <a:lstStyle/>
          <a:p>
            <a:r>
              <a:rPr kumimoji="1" lang="ja-JP" altLang="en-US" b="1" dirty="0"/>
              <a:t>評価指標</a:t>
            </a:r>
          </a:p>
        </p:txBody>
      </p:sp>
      <mc:AlternateContent xmlns:mc="http://schemas.openxmlformats.org/markup-compatibility/2006" xmlns:a14="http://schemas.microsoft.com/office/drawing/2010/main">
        <mc:Choice Requires="a14">
          <p:sp>
            <p:nvSpPr>
              <p:cNvPr id="17" name="正方形/長方形 16"/>
              <p:cNvSpPr/>
              <p:nvPr/>
            </p:nvSpPr>
            <p:spPr>
              <a:xfrm>
                <a:off x="292603" y="5994975"/>
                <a:ext cx="6664252" cy="646331"/>
              </a:xfrm>
              <a:prstGeom prst="rect">
                <a:avLst/>
              </a:prstGeom>
            </p:spPr>
            <p:txBody>
              <a:bodyPr wrap="square">
                <a:spAutoFit/>
              </a:bodyPr>
              <a:lstStyle/>
              <a:p>
                <a:r>
                  <a:rPr kumimoji="1" lang="ja-JP" altLang="en-US" dirty="0"/>
                  <a:t>各ピークの座標とその最近傍個体座標の差分が</a:t>
                </a:r>
                <a:r>
                  <a:rPr kumimoji="1" lang="ja-JP" altLang="en-US" dirty="0">
                    <a:solidFill>
                      <a:srgbClr val="FF0000"/>
                    </a:solidFill>
                  </a:rPr>
                  <a:t>閾値</a:t>
                </a:r>
                <a14:m>
                  <m:oMath xmlns:m="http://schemas.openxmlformats.org/officeDocument/2006/math">
                    <m:r>
                      <a:rPr kumimoji="1" lang="en-US" altLang="ja-JP" i="1">
                        <a:solidFill>
                          <a:srgbClr val="FF0000"/>
                        </a:solidFill>
                        <a:latin typeface="Cambria Math" panose="02040503050406030204" pitchFamily="18" charset="0"/>
                      </a:rPr>
                      <m:t>𝜀</m:t>
                    </m:r>
                  </m:oMath>
                </a14:m>
                <a:r>
                  <a:rPr kumimoji="1" lang="ja-JP" altLang="en-US" dirty="0">
                    <a:solidFill>
                      <a:srgbClr val="FF0000"/>
                    </a:solidFill>
                  </a:rPr>
                  <a:t>未満</a:t>
                </a:r>
                <a:r>
                  <a:rPr kumimoji="1" lang="ja-JP" altLang="en-US" dirty="0"/>
                  <a:t>であれば，そのピークを発見したと定義</a:t>
                </a:r>
              </a:p>
            </p:txBody>
          </p:sp>
        </mc:Choice>
        <mc:Fallback xmlns="">
          <p:sp>
            <p:nvSpPr>
              <p:cNvPr id="17" name="正方形/長方形 16"/>
              <p:cNvSpPr>
                <a:spLocks noRot="1" noChangeAspect="1" noMove="1" noResize="1" noEditPoints="1" noAdjustHandles="1" noChangeArrowheads="1" noChangeShapeType="1" noTextEdit="1"/>
              </p:cNvSpPr>
              <p:nvPr/>
            </p:nvSpPr>
            <p:spPr>
              <a:xfrm>
                <a:off x="292603" y="5994975"/>
                <a:ext cx="6664252" cy="646331"/>
              </a:xfrm>
              <a:prstGeom prst="rect">
                <a:avLst/>
              </a:prstGeom>
              <a:blipFill>
                <a:blip r:embed="rId10"/>
                <a:stretch>
                  <a:fillRect l="-732" t="-4717" b="-14151"/>
                </a:stretch>
              </a:blipFill>
            </p:spPr>
            <p:txBody>
              <a:bodyPr/>
              <a:lstStyle/>
              <a:p>
                <a:r>
                  <a:rPr lang="ja-JP" altLang="en-US">
                    <a:noFill/>
                  </a:rPr>
                  <a:t> </a:t>
                </a:r>
              </a:p>
            </p:txBody>
          </p:sp>
        </mc:Fallback>
      </mc:AlternateContent>
      <p:sp>
        <p:nvSpPr>
          <p:cNvPr id="18" name="テキスト ボックス 17"/>
          <p:cNvSpPr txBox="1"/>
          <p:nvPr/>
        </p:nvSpPr>
        <p:spPr>
          <a:xfrm>
            <a:off x="6438407" y="5662180"/>
            <a:ext cx="1309816" cy="276999"/>
          </a:xfrm>
          <a:prstGeom prst="rect">
            <a:avLst/>
          </a:prstGeom>
          <a:noFill/>
        </p:spPr>
        <p:txBody>
          <a:bodyPr wrap="square" rtlCol="0">
            <a:spAutoFit/>
          </a:bodyPr>
          <a:lstStyle/>
          <a:p>
            <a:r>
              <a:rPr kumimoji="1" lang="en-US" altLang="ja-JP" sz="1200" i="1" dirty="0" smtClean="0"/>
              <a:t>[</a:t>
            </a:r>
            <a:r>
              <a:rPr kumimoji="1" lang="en-US" altLang="ja-JP" sz="1200" i="1" dirty="0" err="1" smtClean="0"/>
              <a:t>X.Li</a:t>
            </a:r>
            <a:r>
              <a:rPr kumimoji="1" lang="en-US" altLang="ja-JP" sz="1200" i="1" dirty="0" smtClean="0"/>
              <a:t>, et. al,2013] </a:t>
            </a:r>
            <a:endParaRPr kumimoji="1" lang="ja-JP" altLang="en-US" sz="1200" i="1" dirty="0"/>
          </a:p>
        </p:txBody>
      </p:sp>
    </p:spTree>
    <p:extLst>
      <p:ext uri="{BB962C8B-B14F-4D97-AF65-F5344CB8AC3E}">
        <p14:creationId xmlns:p14="http://schemas.microsoft.com/office/powerpoint/2010/main" val="405457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a:xfrm>
            <a:off x="243175" y="1212223"/>
            <a:ext cx="11627257" cy="614197"/>
          </a:xfrm>
        </p:spPr>
        <p:txBody>
          <a:bodyPr/>
          <a:lstStyle/>
          <a:p>
            <a:pPr algn="ctr"/>
            <a:r>
              <a:rPr kumimoji="1" lang="en-US" altLang="ja-JP" dirty="0" smtClean="0"/>
              <a:t>PR</a:t>
            </a:r>
            <a:r>
              <a:rPr kumimoji="1" lang="ja-JP" altLang="en-US" dirty="0" smtClean="0"/>
              <a:t>値と標準偏差</a:t>
            </a:r>
            <a:r>
              <a:rPr kumimoji="1" lang="en-US" altLang="ja-JP" dirty="0" smtClean="0"/>
              <a:t>(</a:t>
            </a:r>
            <a:r>
              <a:rPr lang="ja-JP" altLang="en-US" dirty="0"/>
              <a:t>試行</a:t>
            </a:r>
            <a:r>
              <a:rPr kumimoji="1" lang="ja-JP" altLang="en-US" dirty="0" smtClean="0"/>
              <a:t>回数</a:t>
            </a:r>
            <a:r>
              <a:rPr kumimoji="1" lang="en-US" altLang="ja-JP" dirty="0" smtClean="0"/>
              <a:t>30</a:t>
            </a:r>
            <a:r>
              <a:rPr kumimoji="1" lang="ja-JP" altLang="en-US" dirty="0" smtClean="0"/>
              <a:t>試行</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37084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37084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163688"/>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0.059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0.371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0.692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0.098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0.745</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0.061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764275"/>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0.492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0.992</a:t>
                          </a:r>
                          <a:r>
                            <a:rPr kumimoji="1" lang="en-US" altLang="ja-JP" baseline="0"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49712"/>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 </m:t>
                              </m:r>
                            </m:oMath>
                          </a14:m>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0.70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0.245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5363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0.808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0.108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0.858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0.124</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0.867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0.127</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49739741"/>
                      </a:ext>
                    </a:extLst>
                  </a:tr>
                </a:tbl>
              </a:graphicData>
            </a:graphic>
          </p:graphicFrame>
        </mc:Choice>
        <mc:Fallback xmlns="">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45720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45720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60471" t="-108000" r="-300262"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160892" t="-108000" r="-201050"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260209" t="-108000" r="-100524" b="-724000"/>
                          </a:stretch>
                        </a:blipFill>
                      </a:tcPr>
                    </a:tc>
                    <a:tc>
                      <a:txBody>
                        <a:bodyPr/>
                        <a:lstStyle/>
                        <a:p>
                          <a:endParaRPr lang="ja-JP"/>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blipFill>
                          <a:blip r:embed="rId3"/>
                          <a:stretch>
                            <a:fillRect l="-360209" t="-108000" r="-524" b="-724000"/>
                          </a:stretch>
                        </a:blipFill>
                      </a:tcPr>
                    </a:tc>
                    <a:extLst>
                      <a:ext uri="{0D108BD9-81ED-4DB2-BD59-A6C34878D82A}">
                        <a16:rowId xmlns:a16="http://schemas.microsoft.com/office/drawing/2014/main" val="4270163688"/>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115556" r="-664783"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115556" r="-300262"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115556" r="-201050"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115556" r="-100524" b="-302222"/>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115556" r="-524" b="-302222"/>
                          </a:stretch>
                        </a:blipFill>
                      </a:tcPr>
                    </a:tc>
                    <a:extLst>
                      <a:ext uri="{0D108BD9-81ED-4DB2-BD59-A6C34878D82A}">
                        <a16:rowId xmlns:a16="http://schemas.microsoft.com/office/drawing/2014/main" val="3296764275"/>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213971" r="-664783"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213971" r="-300262"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213971" r="-201050"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213971" r="-100524" b="-200000"/>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213971" r="-524" b="-200000"/>
                          </a:stretch>
                        </a:blipFill>
                      </a:tcPr>
                    </a:tc>
                    <a:extLst>
                      <a:ext uri="{0D108BD9-81ED-4DB2-BD59-A6C34878D82A}">
                        <a16:rowId xmlns:a16="http://schemas.microsoft.com/office/drawing/2014/main" val="388249712"/>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316296" r="-664783"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316296" r="-300262"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316296" r="-201050"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316296" r="-100524" b="-10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316296" r="-524" b="-101481"/>
                          </a:stretch>
                        </a:blipFill>
                      </a:tcPr>
                    </a:tc>
                    <a:extLst>
                      <a:ext uri="{0D108BD9-81ED-4DB2-BD59-A6C34878D82A}">
                        <a16:rowId xmlns:a16="http://schemas.microsoft.com/office/drawing/2014/main" val="2635363269"/>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435" t="-416296" r="-664783"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60471" t="-416296" r="-300262"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60892" t="-416296" r="-201050"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60209" t="-416296" r="-100524" b="-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360209" t="-416296" r="-524" b="-1481"/>
                          </a:stretch>
                        </a:blipFill>
                      </a:tcPr>
                    </a:tc>
                    <a:extLst>
                      <a:ext uri="{0D108BD9-81ED-4DB2-BD59-A6C34878D82A}">
                        <a16:rowId xmlns:a16="http://schemas.microsoft.com/office/drawing/2014/main" val="1649739741"/>
                      </a:ext>
                    </a:extLst>
                  </a:tr>
                </a:tbl>
              </a:graphicData>
            </a:graphic>
          </p:graphicFrame>
        </mc:Fallback>
      </mc:AlternateContent>
      <p:pic>
        <p:nvPicPr>
          <p:cNvPr id="7" name="コンテンツ プレースホルダ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648" y="2808689"/>
            <a:ext cx="974344" cy="73075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648" y="5279556"/>
            <a:ext cx="974344" cy="730758"/>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648" y="4447380"/>
            <a:ext cx="974344" cy="73075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259" y="3659531"/>
            <a:ext cx="972733" cy="729550"/>
          </a:xfrm>
          <a:prstGeom prst="rect">
            <a:avLst/>
          </a:prstGeom>
        </p:spPr>
      </p:pic>
      <p:sp>
        <p:nvSpPr>
          <p:cNvPr id="11" name="テキスト ボックス 10"/>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9</a:t>
            </a:r>
            <a:endParaRPr kumimoji="1" lang="ja-JP" altLang="en-US" sz="2400" b="1"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1660953" y="6205658"/>
                <a:ext cx="8870094" cy="461665"/>
              </a:xfrm>
              <a:prstGeom prst="rect">
                <a:avLst/>
              </a:prstGeom>
              <a:noFill/>
            </p:spPr>
            <p:txBody>
              <a:bodyPr wrap="square" rtlCol="0">
                <a:spAutoFit/>
              </a:bodyPr>
              <a:lstStyle/>
              <a:p>
                <a:pPr algn="ctr"/>
                <a14:m>
                  <m:oMath xmlns:m="http://schemas.openxmlformats.org/officeDocument/2006/math">
                    <m:sSub>
                      <m:sSubPr>
                        <m:ctrlPr>
                          <a:rPr kumimoji="1" lang="en-US" altLang="ja-JP" sz="2400" b="1" i="1" smtClean="0">
                            <a:solidFill>
                              <a:srgbClr val="92D050"/>
                            </a:solidFill>
                            <a:latin typeface="Cambria Math" panose="02040503050406030204" pitchFamily="18" charset="0"/>
                          </a:rPr>
                        </m:ctrlPr>
                      </m:sSubPr>
                      <m:e>
                        <m:r>
                          <a:rPr kumimoji="1" lang="en-US" altLang="ja-JP" sz="2400" b="1" i="1" smtClean="0">
                            <a:solidFill>
                              <a:srgbClr val="92D050"/>
                            </a:solidFill>
                            <a:latin typeface="Cambria Math" panose="02040503050406030204" pitchFamily="18" charset="0"/>
                          </a:rPr>
                          <m:t>𝑭</m:t>
                        </m:r>
                      </m:e>
                      <m:sub>
                        <m:r>
                          <a:rPr kumimoji="1" lang="en-US" altLang="ja-JP" sz="2400" b="1" i="1" smtClean="0">
                            <a:solidFill>
                              <a:srgbClr val="92D050"/>
                            </a:solidFill>
                            <a:latin typeface="Cambria Math" panose="02040503050406030204" pitchFamily="18" charset="0"/>
                          </a:rPr>
                          <m:t>𝟏</m:t>
                        </m:r>
                      </m:sub>
                    </m:sSub>
                  </m:oMath>
                </a14:m>
                <a:r>
                  <a:rPr kumimoji="1" lang="ja-JP" altLang="en-US" sz="2400" b="1" dirty="0" smtClean="0">
                    <a:solidFill>
                      <a:srgbClr val="92D050"/>
                    </a:solidFill>
                  </a:rPr>
                  <a:t>から</a:t>
                </a:r>
                <a14:m>
                  <m:oMath xmlns:m="http://schemas.openxmlformats.org/officeDocument/2006/math">
                    <m:sSub>
                      <m:sSubPr>
                        <m:ctrlPr>
                          <a:rPr kumimoji="1" lang="en-US" altLang="ja-JP" sz="2400" b="1" i="1" dirty="0" smtClean="0">
                            <a:solidFill>
                              <a:srgbClr val="92D050"/>
                            </a:solidFill>
                            <a:latin typeface="Cambria Math" panose="02040503050406030204" pitchFamily="18" charset="0"/>
                          </a:rPr>
                        </m:ctrlPr>
                      </m:sSubPr>
                      <m:e>
                        <m:r>
                          <a:rPr kumimoji="1" lang="en-US" altLang="ja-JP" sz="2400" b="1" i="1" dirty="0" smtClean="0">
                            <a:solidFill>
                              <a:srgbClr val="92D050"/>
                            </a:solidFill>
                            <a:latin typeface="Cambria Math" panose="02040503050406030204" pitchFamily="18" charset="0"/>
                          </a:rPr>
                          <m:t>𝑭</m:t>
                        </m:r>
                      </m:e>
                      <m:sub>
                        <m:r>
                          <a:rPr kumimoji="1" lang="en-US" altLang="ja-JP" sz="2400" b="1" i="1" dirty="0" smtClean="0">
                            <a:solidFill>
                              <a:srgbClr val="92D050"/>
                            </a:solidFill>
                            <a:latin typeface="Cambria Math" panose="02040503050406030204" pitchFamily="18" charset="0"/>
                          </a:rPr>
                          <m:t>𝟑</m:t>
                        </m:r>
                      </m:sub>
                    </m:sSub>
                  </m:oMath>
                </a14:m>
                <a:r>
                  <a:rPr kumimoji="1" lang="ja-JP" altLang="en-US" sz="2400" b="1" dirty="0" smtClean="0">
                    <a:solidFill>
                      <a:srgbClr val="92D050"/>
                    </a:solidFill>
                  </a:rPr>
                  <a:t>関数まで</a:t>
                </a:r>
                <a:r>
                  <a:rPr kumimoji="1" lang="en-US" altLang="ja-JP" sz="2400" b="1" dirty="0" smtClean="0">
                    <a:solidFill>
                      <a:srgbClr val="92D050"/>
                    </a:solidFill>
                  </a:rPr>
                  <a:t>DNRBA</a:t>
                </a:r>
                <a:r>
                  <a:rPr kumimoji="1" lang="ja-JP" altLang="en-US" sz="2400" b="1" dirty="0" smtClean="0">
                    <a:solidFill>
                      <a:srgbClr val="92D050"/>
                    </a:solidFill>
                  </a:rPr>
                  <a:t>の探索性能が最も高い</a:t>
                </a:r>
                <a:endParaRPr kumimoji="1" lang="ja-JP" altLang="en-US" sz="2400" b="1" dirty="0">
                  <a:solidFill>
                    <a:srgbClr val="92D050"/>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1660953" y="6205658"/>
                <a:ext cx="8870094" cy="461665"/>
              </a:xfrm>
              <a:prstGeom prst="rect">
                <a:avLst/>
              </a:prstGeom>
              <a:blipFill>
                <a:blip r:embed="rId8"/>
                <a:stretch>
                  <a:fillRect t="-11842"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4908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図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1623"/>
            <a:ext cx="4649899" cy="3487425"/>
          </a:xfrm>
          <a:prstGeom prst="rect">
            <a:avLst/>
          </a:prstGeom>
        </p:spPr>
      </p:pic>
      <p:sp>
        <p:nvSpPr>
          <p:cNvPr id="2" name="タイトル 1"/>
          <p:cNvSpPr>
            <a:spLocks noGrp="1"/>
          </p:cNvSpPr>
          <p:nvPr>
            <p:ph type="title"/>
          </p:nvPr>
        </p:nvSpPr>
        <p:spPr/>
        <p:txBody>
          <a:bodyPr/>
          <a:lstStyle/>
          <a:p>
            <a:r>
              <a:rPr kumimoji="1" lang="ja-JP" altLang="en-US" dirty="0" smtClean="0"/>
              <a:t>背景</a:t>
            </a:r>
            <a:r>
              <a:rPr kumimoji="1" lang="en-US" altLang="ja-JP" dirty="0" smtClean="0"/>
              <a:t>: </a:t>
            </a:r>
            <a:r>
              <a:rPr kumimoji="1" lang="ja-JP" altLang="en-US" dirty="0" smtClean="0"/>
              <a:t>複数解探索問題</a:t>
            </a:r>
            <a:endParaRPr kumimoji="1" lang="ja-JP" altLang="en-US" dirty="0"/>
          </a:p>
        </p:txBody>
      </p:sp>
      <p:sp>
        <p:nvSpPr>
          <p:cNvPr id="7" name="テキスト ボックス 6"/>
          <p:cNvSpPr txBox="1"/>
          <p:nvPr/>
        </p:nvSpPr>
        <p:spPr>
          <a:xfrm>
            <a:off x="6174350" y="1733826"/>
            <a:ext cx="5831515"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例</a:t>
            </a:r>
            <a:r>
              <a:rPr kumimoji="1" lang="en-US" altLang="ja-JP" sz="2400" dirty="0" smtClean="0">
                <a:solidFill>
                  <a:schemeClr val="tx1">
                    <a:lumMod val="75000"/>
                    <a:lumOff val="25000"/>
                  </a:schemeClr>
                </a:solidFill>
              </a:rPr>
              <a:t>) </a:t>
            </a:r>
            <a:r>
              <a:rPr kumimoji="1" lang="ja-JP" altLang="en-US" sz="2400" dirty="0" smtClean="0">
                <a:solidFill>
                  <a:schemeClr val="tx1">
                    <a:lumMod val="75000"/>
                    <a:lumOff val="25000"/>
                  </a:schemeClr>
                </a:solidFill>
              </a:rPr>
              <a:t>探査機の月面着陸地点選定問題</a:t>
            </a:r>
            <a:endParaRPr kumimoji="1" lang="ja-JP" altLang="en-US" sz="2400" dirty="0">
              <a:solidFill>
                <a:schemeClr val="tx1">
                  <a:lumMod val="75000"/>
                  <a:lumOff val="25000"/>
                </a:schemeClr>
              </a:solidFill>
            </a:endParaRPr>
          </a:p>
        </p:txBody>
      </p:sp>
      <p:grpSp>
        <p:nvGrpSpPr>
          <p:cNvPr id="16" name="グループ化 15"/>
          <p:cNvGrpSpPr/>
          <p:nvPr/>
        </p:nvGrpSpPr>
        <p:grpSpPr>
          <a:xfrm>
            <a:off x="6208355" y="2272060"/>
            <a:ext cx="5735725" cy="3229214"/>
            <a:chOff x="5878851" y="3414135"/>
            <a:chExt cx="4486658" cy="2525989"/>
          </a:xfrm>
        </p:grpSpPr>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851" y="3414135"/>
              <a:ext cx="4486658" cy="2525989"/>
            </a:xfrm>
            <a:prstGeom prst="rect">
              <a:avLst/>
            </a:prstGeom>
          </p:spPr>
        </p:pic>
        <p:sp>
          <p:nvSpPr>
            <p:cNvPr id="19" name="楕円 18"/>
            <p:cNvSpPr/>
            <p:nvPr/>
          </p:nvSpPr>
          <p:spPr>
            <a:xfrm>
              <a:off x="7208414" y="4388555"/>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7985" y="4885012"/>
              <a:ext cx="119207" cy="108000"/>
            </a:xfrm>
            <a:prstGeom prst="ellipse">
              <a:avLst/>
            </a:prstGeom>
            <a:solidFill>
              <a:schemeClr val="accent6"/>
            </a:solidFill>
            <a:ln>
              <a:noFill/>
            </a:ln>
            <a:effectLst>
              <a:glow rad="63500">
                <a:srgbClr val="D09E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413266" y="4828097"/>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7467980" y="5037552"/>
              <a:ext cx="119207" cy="108000"/>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9039292" y="4638190"/>
            <a:ext cx="2792898" cy="707886"/>
            <a:chOff x="8738865" y="4651719"/>
            <a:chExt cx="2792898" cy="707886"/>
          </a:xfrm>
        </p:grpSpPr>
        <p:sp>
          <p:nvSpPr>
            <p:cNvPr id="6" name="テキスト ボックス 5"/>
            <p:cNvSpPr txBox="1"/>
            <p:nvPr/>
          </p:nvSpPr>
          <p:spPr>
            <a:xfrm>
              <a:off x="8738865" y="4651719"/>
              <a:ext cx="2792898" cy="707886"/>
            </a:xfrm>
            <a:prstGeom prst="rect">
              <a:avLst/>
            </a:prstGeom>
            <a:solidFill>
              <a:schemeClr val="bg1"/>
            </a:solidFill>
            <a:ln>
              <a:solidFill>
                <a:schemeClr val="accent6"/>
              </a:solidFill>
            </a:ln>
          </p:spPr>
          <p:txBody>
            <a:bodyPr wrap="square" rtlCol="0">
              <a:spAutoFit/>
            </a:bodyPr>
            <a:lstStyle/>
            <a:p>
              <a:pPr algn="ctr"/>
              <a:r>
                <a:rPr kumimoji="1" lang="ja-JP" altLang="en-US" sz="2000" b="1" dirty="0" smtClean="0">
                  <a:solidFill>
                    <a:schemeClr val="tx1">
                      <a:lumMod val="75000"/>
                      <a:lumOff val="25000"/>
                    </a:schemeClr>
                  </a:solidFill>
                </a:rPr>
                <a:t>通信</a:t>
              </a:r>
              <a:r>
                <a:rPr kumimoji="1" lang="ja-JP" altLang="en-US" sz="2000" b="1" dirty="0">
                  <a:solidFill>
                    <a:schemeClr val="tx1">
                      <a:lumMod val="75000"/>
                      <a:lumOff val="25000"/>
                    </a:schemeClr>
                  </a:solidFill>
                </a:rPr>
                <a:t>条件</a:t>
              </a:r>
              <a:r>
                <a:rPr kumimoji="1" lang="ja-JP" altLang="en-US" sz="2000" b="1" dirty="0" smtClean="0">
                  <a:solidFill>
                    <a:schemeClr val="tx1">
                      <a:lumMod val="75000"/>
                      <a:lumOff val="25000"/>
                    </a:schemeClr>
                  </a:solidFill>
                </a:rPr>
                <a:t>が良好な地点 </a:t>
              </a:r>
              <a:r>
                <a:rPr kumimoji="1" lang="en-US" altLang="ja-JP" sz="2000" b="1" dirty="0" smtClean="0">
                  <a:solidFill>
                    <a:schemeClr val="tx1">
                      <a:lumMod val="75000"/>
                      <a:lumOff val="25000"/>
                    </a:schemeClr>
                  </a:solidFill>
                </a:rPr>
                <a:t/>
              </a:r>
              <a:br>
                <a:rPr kumimoji="1" lang="en-US" altLang="ja-JP" sz="2000" b="1" dirty="0" smtClean="0">
                  <a:solidFill>
                    <a:schemeClr val="tx1">
                      <a:lumMod val="75000"/>
                      <a:lumOff val="25000"/>
                    </a:schemeClr>
                  </a:solidFill>
                </a:rPr>
              </a:br>
              <a:r>
                <a:rPr kumimoji="1" lang="ja-JP" altLang="en-US" sz="2000" b="1" dirty="0" smtClean="0">
                  <a:solidFill>
                    <a:schemeClr val="tx1">
                      <a:lumMod val="75000"/>
                      <a:lumOff val="25000"/>
                    </a:schemeClr>
                  </a:solidFill>
                </a:rPr>
                <a:t>最適解　　 局所解</a:t>
              </a:r>
              <a:endParaRPr kumimoji="1" lang="ja-JP" altLang="en-US" sz="2000" b="1" dirty="0">
                <a:solidFill>
                  <a:schemeClr val="tx1">
                    <a:lumMod val="75000"/>
                    <a:lumOff val="25000"/>
                  </a:schemeClr>
                </a:solidFill>
              </a:endParaRPr>
            </a:p>
          </p:txBody>
        </p:sp>
        <p:sp>
          <p:nvSpPr>
            <p:cNvPr id="39" name="楕円 38"/>
            <p:cNvSpPr/>
            <p:nvPr/>
          </p:nvSpPr>
          <p:spPr>
            <a:xfrm>
              <a:off x="8889878" y="5092353"/>
              <a:ext cx="152394" cy="138067"/>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0" name="楕円 39"/>
            <p:cNvSpPr/>
            <p:nvPr/>
          </p:nvSpPr>
          <p:spPr>
            <a:xfrm>
              <a:off x="10059117" y="5092353"/>
              <a:ext cx="152394" cy="138067"/>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95" name="角丸四角形吹き出し 94"/>
          <p:cNvSpPr/>
          <p:nvPr/>
        </p:nvSpPr>
        <p:spPr>
          <a:xfrm>
            <a:off x="6477576" y="2438436"/>
            <a:ext cx="2845412" cy="818115"/>
          </a:xfrm>
          <a:prstGeom prst="wedgeRoundRectCallout">
            <a:avLst>
              <a:gd name="adj1" fmla="val 32608"/>
              <a:gd name="adj2" fmla="val 6949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入力変数：位置座標</a:t>
            </a:r>
            <a:endParaRPr kumimoji="1" lang="en-US" altLang="ja-JP" sz="2000" dirty="0" smtClean="0">
              <a:solidFill>
                <a:schemeClr val="tx1">
                  <a:lumMod val="75000"/>
                  <a:lumOff val="25000"/>
                </a:schemeClr>
              </a:solidFill>
            </a:endParaRPr>
          </a:p>
          <a:p>
            <a:pPr algn="ctr"/>
            <a:r>
              <a:rPr kumimoji="1" lang="ja-JP" altLang="en-US" sz="2000" dirty="0">
                <a:solidFill>
                  <a:schemeClr val="tx1">
                    <a:lumMod val="75000"/>
                    <a:lumOff val="25000"/>
                  </a:schemeClr>
                </a:solidFill>
              </a:rPr>
              <a:t>評価</a:t>
            </a:r>
            <a:r>
              <a:rPr kumimoji="1" lang="ja-JP" altLang="en-US" sz="2000" dirty="0" smtClean="0">
                <a:solidFill>
                  <a:schemeClr val="tx1">
                    <a:lumMod val="75000"/>
                    <a:lumOff val="25000"/>
                  </a:schemeClr>
                </a:solidFill>
              </a:rPr>
              <a:t>値：通信可能時間</a:t>
            </a:r>
            <a:endParaRPr kumimoji="1" lang="ja-JP" altLang="en-US" sz="2000" dirty="0">
              <a:solidFill>
                <a:schemeClr val="tx1">
                  <a:lumMod val="75000"/>
                  <a:lumOff val="25000"/>
                </a:schemeClr>
              </a:solidFill>
            </a:endParaRPr>
          </a:p>
        </p:txBody>
      </p:sp>
      <p:sp>
        <p:nvSpPr>
          <p:cNvPr id="45" name="右矢印 44"/>
          <p:cNvSpPr/>
          <p:nvPr/>
        </p:nvSpPr>
        <p:spPr>
          <a:xfrm>
            <a:off x="5180494" y="3433386"/>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850491" y="4335762"/>
            <a:ext cx="1186058" cy="707886"/>
          </a:xfrm>
          <a:prstGeom prst="rect">
            <a:avLst/>
          </a:prstGeom>
          <a:solidFill>
            <a:schemeClr val="bg1"/>
          </a:solidFill>
          <a:ln w="19050">
            <a:solidFill>
              <a:schemeClr val="accent6"/>
            </a:solidFill>
          </a:ln>
        </p:spPr>
        <p:txBody>
          <a:bodyPr wrap="square" rtlCol="0" anchor="ctr">
            <a:spAutoFit/>
          </a:bodyPr>
          <a:lstStyle/>
          <a:p>
            <a:pPr algn="ctr"/>
            <a:r>
              <a:rPr kumimoji="1" lang="ja-JP" altLang="en-US" sz="2000" dirty="0" smtClean="0">
                <a:solidFill>
                  <a:schemeClr val="accent6"/>
                </a:solidFill>
              </a:rPr>
              <a:t>実問題を</a:t>
            </a:r>
            <a:endParaRPr kumimoji="1" lang="en-US" altLang="ja-JP" sz="2000" dirty="0" smtClean="0">
              <a:solidFill>
                <a:schemeClr val="accent6"/>
              </a:solidFill>
            </a:endParaRPr>
          </a:p>
          <a:p>
            <a:pPr algn="ctr"/>
            <a:r>
              <a:rPr kumimoji="1" lang="ja-JP" altLang="en-US" sz="2000" dirty="0" smtClean="0">
                <a:solidFill>
                  <a:schemeClr val="accent6"/>
                </a:solidFill>
              </a:rPr>
              <a:t>関数化</a:t>
            </a:r>
            <a:endParaRPr kumimoji="1" lang="ja-JP" altLang="en-US" sz="2000" dirty="0">
              <a:solidFill>
                <a:schemeClr val="accent6"/>
              </a:solidFill>
            </a:endParaRPr>
          </a:p>
        </p:txBody>
      </p:sp>
      <p:sp>
        <p:nvSpPr>
          <p:cNvPr id="139" name="楕円 138"/>
          <p:cNvSpPr/>
          <p:nvPr/>
        </p:nvSpPr>
        <p:spPr>
          <a:xfrm>
            <a:off x="7831721" y="4056013"/>
            <a:ext cx="1009219" cy="66126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0" y="6106583"/>
            <a:ext cx="12192000" cy="576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有力な情報を持つ解を選択肢として複数保持しておくことが重要</a:t>
            </a:r>
            <a:endParaRPr kumimoji="1" lang="ja-JP" altLang="en-US" sz="2400" b="1" dirty="0">
              <a:solidFill>
                <a:schemeClr val="bg1"/>
              </a:solidFill>
            </a:endParaRPr>
          </a:p>
        </p:txBody>
      </p:sp>
      <p:sp>
        <p:nvSpPr>
          <p:cNvPr id="147" name="テキスト ボックス 14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a:t>
            </a:r>
            <a:endParaRPr kumimoji="1" lang="ja-JP" altLang="en-US" sz="2400" b="1" dirty="0"/>
          </a:p>
        </p:txBody>
      </p:sp>
      <p:sp>
        <p:nvSpPr>
          <p:cNvPr id="153" name="テキスト ボックス 152"/>
          <p:cNvSpPr txBox="1"/>
          <p:nvPr/>
        </p:nvSpPr>
        <p:spPr>
          <a:xfrm>
            <a:off x="-24013" y="1733826"/>
            <a:ext cx="4705014"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多峰性最適化関数</a:t>
            </a:r>
            <a:endParaRPr kumimoji="1" lang="ja-JP" altLang="en-US" sz="2400" dirty="0">
              <a:solidFill>
                <a:schemeClr val="tx1">
                  <a:lumMod val="75000"/>
                  <a:lumOff val="25000"/>
                </a:schemeClr>
              </a:solidFill>
            </a:endParaRPr>
          </a:p>
        </p:txBody>
      </p:sp>
      <p:sp>
        <p:nvSpPr>
          <p:cNvPr id="154" name="加算 153"/>
          <p:cNvSpPr/>
          <p:nvPr/>
        </p:nvSpPr>
        <p:spPr>
          <a:xfrm>
            <a:off x="949241" y="5682381"/>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1165240" y="5591837"/>
            <a:ext cx="2982379" cy="369332"/>
          </a:xfrm>
          <a:prstGeom prst="rect">
            <a:avLst/>
          </a:prstGeom>
          <a:noFill/>
        </p:spPr>
        <p:txBody>
          <a:bodyPr wrap="square" rtlCol="0">
            <a:spAutoFit/>
          </a:bodyPr>
          <a:lstStyle/>
          <a:p>
            <a:r>
              <a:rPr kumimoji="1" lang="en-US" altLang="ja-JP" dirty="0" smtClean="0"/>
              <a:t>: </a:t>
            </a:r>
            <a:r>
              <a:rPr kumimoji="1" lang="ja-JP" altLang="en-US" dirty="0" smtClean="0"/>
              <a:t>最適解及び局所解の位置</a:t>
            </a:r>
            <a:endParaRPr kumimoji="1" lang="ja-JP" altLang="en-US" dirty="0"/>
          </a:p>
        </p:txBody>
      </p:sp>
      <p:sp>
        <p:nvSpPr>
          <p:cNvPr id="156" name="加算 155"/>
          <p:cNvSpPr/>
          <p:nvPr/>
        </p:nvSpPr>
        <p:spPr>
          <a:xfrm>
            <a:off x="2179878" y="481798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加算 157"/>
          <p:cNvSpPr/>
          <p:nvPr/>
        </p:nvSpPr>
        <p:spPr>
          <a:xfrm>
            <a:off x="2353208" y="4142322"/>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下矢印 159"/>
          <p:cNvSpPr/>
          <p:nvPr/>
        </p:nvSpPr>
        <p:spPr>
          <a:xfrm>
            <a:off x="4465664" y="2399508"/>
            <a:ext cx="28614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4652425" y="2959281"/>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162" name="テキスト ボックス 161"/>
          <p:cNvSpPr txBox="1"/>
          <p:nvPr/>
        </p:nvSpPr>
        <p:spPr>
          <a:xfrm>
            <a:off x="4405316" y="1968276"/>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163" name="テキスト ボックス 162"/>
          <p:cNvSpPr txBox="1"/>
          <p:nvPr/>
        </p:nvSpPr>
        <p:spPr>
          <a:xfrm>
            <a:off x="4405316" y="5308463"/>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168" name="加算 167"/>
          <p:cNvSpPr/>
          <p:nvPr/>
        </p:nvSpPr>
        <p:spPr>
          <a:xfrm>
            <a:off x="3432367" y="423293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加算 168"/>
          <p:cNvSpPr/>
          <p:nvPr/>
        </p:nvSpPr>
        <p:spPr>
          <a:xfrm>
            <a:off x="2221401" y="3973444"/>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224132" y="3900361"/>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9216095" y="3805015"/>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7667930" y="3344557"/>
            <a:ext cx="632741" cy="471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p:cNvSpPr/>
          <p:nvPr/>
        </p:nvSpPr>
        <p:spPr>
          <a:xfrm>
            <a:off x="5995528" y="5063032"/>
            <a:ext cx="2557407" cy="818115"/>
          </a:xfrm>
          <a:prstGeom prst="wedgeRoundRectCallout">
            <a:avLst>
              <a:gd name="adj1" fmla="val 29134"/>
              <a:gd name="adj2" fmla="val -7097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lumOff val="25000"/>
                  </a:schemeClr>
                </a:solidFill>
              </a:rPr>
              <a:t>最適</a:t>
            </a:r>
            <a:r>
              <a:rPr kumimoji="1" lang="ja-JP" altLang="en-US" sz="2000" dirty="0" smtClean="0">
                <a:solidFill>
                  <a:schemeClr val="tx1">
                    <a:lumMod val="75000"/>
                    <a:lumOff val="25000"/>
                  </a:schemeClr>
                </a:solidFill>
              </a:rPr>
              <a:t>解が着陸困難な場所だった場合</a:t>
            </a:r>
            <a:endParaRPr kumimoji="1" lang="ja-JP" altLang="en-US" sz="2000" dirty="0">
              <a:solidFill>
                <a:schemeClr val="tx1">
                  <a:lumMod val="75000"/>
                  <a:lumOff val="25000"/>
                </a:schemeClr>
              </a:solidFill>
            </a:endParaRPr>
          </a:p>
        </p:txBody>
      </p:sp>
    </p:spTree>
    <p:extLst>
      <p:ext uri="{BB962C8B-B14F-4D97-AF65-F5344CB8AC3E}">
        <p14:creationId xmlns:p14="http://schemas.microsoft.com/office/powerpoint/2010/main" val="21884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423" y="4167347"/>
            <a:ext cx="3734701" cy="2799958"/>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44" y="4197410"/>
            <a:ext cx="3694601" cy="2769895"/>
          </a:xfrm>
          <a:prstGeom prst="rect">
            <a:avLst/>
          </a:prstGeom>
        </p:spPr>
      </p:pic>
      <p:sp>
        <p:nvSpPr>
          <p:cNvPr id="17" name="テキスト ボックス 16"/>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2" name="タイトル 1"/>
          <p:cNvSpPr>
            <a:spLocks noGrp="1"/>
          </p:cNvSpPr>
          <p:nvPr>
            <p:ph type="title"/>
          </p:nvPr>
        </p:nvSpPr>
        <p:spPr/>
        <p:txBody>
          <a:bodyPr/>
          <a:lstStyle/>
          <a:p>
            <a:r>
              <a:rPr lang="ja-JP" altLang="en-US" dirty="0" smtClean="0"/>
              <a:t>結果 </a:t>
            </a:r>
            <a:r>
              <a:rPr lang="en-US" altLang="ja-JP" dirty="0" smtClean="0"/>
              <a:t>- </a:t>
            </a:r>
            <a:r>
              <a:rPr lang="ja-JP" altLang="en-US" dirty="0" smtClean="0"/>
              <a:t>最終</a:t>
            </a:r>
            <a:r>
              <a:rPr lang="ja-JP" altLang="en-US" dirty="0"/>
              <a:t>世代に</a:t>
            </a:r>
            <a:r>
              <a:rPr lang="ja-JP" altLang="en-US" dirty="0" smtClean="0"/>
              <a:t>おける個体</a:t>
            </a:r>
            <a:r>
              <a:rPr lang="ja-JP" altLang="en-US" dirty="0"/>
              <a:t>の</a:t>
            </a:r>
            <a:r>
              <a:rPr lang="ja-JP" altLang="en-US" dirty="0" smtClean="0"/>
              <a:t>分布</a:t>
            </a:r>
            <a:endParaRPr kumimoji="1" lang="ja-JP" altLang="en-US" dirty="0"/>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153" y="1419678"/>
            <a:ext cx="3649392" cy="2736000"/>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23" y="1419678"/>
            <a:ext cx="3649391" cy="2736000"/>
          </a:xfrm>
          <a:prstGeom prst="rect">
            <a:avLst/>
          </a:prstGeom>
        </p:spPr>
      </p:pic>
      <p:sp>
        <p:nvSpPr>
          <p:cNvPr id="10" name="テキスト ボックス 9"/>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1" name="テキスト ボックス 10"/>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2" name="テキスト ボックス 11"/>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4" name="テキスト ボックス 13"/>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10</a:t>
            </a:r>
            <a:endParaRPr kumimoji="1" lang="ja-JP" altLang="en-US" sz="2400" b="1" dirty="0"/>
          </a:p>
        </p:txBody>
      </p:sp>
      <p:pic>
        <p:nvPicPr>
          <p:cNvPr id="19" name="コンテンツ プレースホルダー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973" y="1457683"/>
            <a:ext cx="2209370" cy="1657028"/>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ea typeface="Cambria Math" panose="02040503050406030204" pitchFamily="18" charset="0"/>
                          </a:rPr>
                        </m:ctrlPr>
                      </m:sSubPr>
                      <m:e>
                        <m:r>
                          <a:rPr kumimoji="1" lang="en-US" altLang="ja-JP" sz="2000" b="0" i="1">
                            <a:solidFill>
                              <a:schemeClr val="tx1"/>
                            </a:solidFill>
                            <a:latin typeface="Cambria Math" panose="02040503050406030204" pitchFamily="18" charset="0"/>
                            <a:ea typeface="Cambria Math" panose="02040503050406030204" pitchFamily="18" charset="0"/>
                          </a:rPr>
                          <m:t>𝐹</m:t>
                        </m:r>
                      </m:e>
                      <m:sub>
                        <m:r>
                          <a:rPr kumimoji="1" lang="en-US" altLang="ja-JP" sz="2000" b="0" i="1">
                            <a:solidFill>
                              <a:schemeClr val="tx1"/>
                            </a:solidFill>
                            <a:latin typeface="Cambria Math" panose="02040503050406030204" pitchFamily="18" charset="0"/>
                            <a:ea typeface="Cambria Math" panose="02040503050406030204" pitchFamily="18" charset="0"/>
                          </a:rPr>
                          <m:t>1</m:t>
                        </m:r>
                      </m:sub>
                    </m:sSub>
                    <m:r>
                      <a:rPr kumimoji="1" lang="en-US" altLang="ja-JP" sz="2000" b="0" i="1">
                        <a:solidFill>
                          <a:schemeClr val="tx1"/>
                        </a:solidFill>
                        <a:latin typeface="Cambria Math" panose="02040503050406030204" pitchFamily="18" charset="0"/>
                        <a:ea typeface="Cambria Math" panose="02040503050406030204" pitchFamily="18" charset="0"/>
                      </a:rPr>
                      <m:t>: </m:t>
                    </m:r>
                  </m:oMath>
                </a14:m>
                <a:r>
                  <a:rPr kumimoji="1" lang="en-US" altLang="ja-JP" sz="2000" dirty="0" smtClean="0">
                    <a:solidFill>
                      <a:schemeClr val="tx1"/>
                    </a:solidFill>
                    <a:latin typeface="Cambria Math" panose="02040503050406030204" pitchFamily="18" charset="0"/>
                    <a:ea typeface="Cambria Math" panose="02040503050406030204" pitchFamily="18" charset="0"/>
                  </a:rPr>
                  <a:t>Griewank</a:t>
                </a:r>
                <a:endParaRPr kumimoji="1" lang="ja-JP" altLang="en-US" sz="2000" dirty="0">
                  <a:solidFill>
                    <a:schemeClr val="tx1"/>
                  </a:solidFill>
                  <a:latin typeface="Cambria Math" panose="02040503050406030204" pitchFamily="18" charset="0"/>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22" name="下矢印 21"/>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4" name="テキスト ボックス 23"/>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5" name="テキスト ボックス 24"/>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6" name="角丸四角形吹き出し 25"/>
          <p:cNvSpPr/>
          <p:nvPr/>
        </p:nvSpPr>
        <p:spPr>
          <a:xfrm>
            <a:off x="370831" y="3861114"/>
            <a:ext cx="2519127" cy="933308"/>
          </a:xfrm>
          <a:prstGeom prst="wedgeRoundRectCallout">
            <a:avLst>
              <a:gd name="adj1" fmla="val 59045"/>
              <a:gd name="adj2" fmla="val -10168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最適解及びその周辺の局所解を捕捉</a:t>
            </a:r>
            <a:endParaRPr kumimoji="1" lang="ja-JP" altLang="en-US" sz="2000" dirty="0">
              <a:solidFill>
                <a:schemeClr val="tx1">
                  <a:lumMod val="75000"/>
                  <a:lumOff val="25000"/>
                </a:schemeClr>
              </a:solidFill>
            </a:endParaRPr>
          </a:p>
        </p:txBody>
      </p:sp>
      <p:sp>
        <p:nvSpPr>
          <p:cNvPr id="27" name="角丸四角形吹き出し 26"/>
          <p:cNvSpPr/>
          <p:nvPr/>
        </p:nvSpPr>
        <p:spPr>
          <a:xfrm>
            <a:off x="365026" y="5231652"/>
            <a:ext cx="2519127" cy="933308"/>
          </a:xfrm>
          <a:prstGeom prst="wedgeRoundRectCallout">
            <a:avLst>
              <a:gd name="adj1" fmla="val 56593"/>
              <a:gd name="adj2" fmla="val 4395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多くの局所</a:t>
            </a:r>
            <a:r>
              <a:rPr kumimoji="1" lang="ja-JP" altLang="en-US" sz="2000" dirty="0">
                <a:solidFill>
                  <a:schemeClr val="tx1">
                    <a:lumMod val="75000"/>
                    <a:lumOff val="25000"/>
                  </a:schemeClr>
                </a:solidFill>
              </a:rPr>
              <a:t>解を捕捉</a:t>
            </a:r>
          </a:p>
        </p:txBody>
      </p:sp>
      <p:sp>
        <p:nvSpPr>
          <p:cNvPr id="28" name="角丸四角形吹き出し 27"/>
          <p:cNvSpPr/>
          <p:nvPr/>
        </p:nvSpPr>
        <p:spPr>
          <a:xfrm>
            <a:off x="5871667" y="261437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9" name="角丸四角形吹き出し 28"/>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5</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0" name="角丸四角形吹き出し 29"/>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1" name="角丸四角形吹き出し 30"/>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13</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4" name="楕円 3"/>
          <p:cNvSpPr/>
          <p:nvPr/>
        </p:nvSpPr>
        <p:spPr>
          <a:xfrm>
            <a:off x="4621883" y="2551056"/>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199340" y="206698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4144922" y="306125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3776231" y="357941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766859" y="259895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3733982" y="158020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3301283" y="210423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3274074" y="304643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4621883" y="354562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4608845" y="1606791"/>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26087" y="153750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5059446" y="2067726"/>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5942502" y="208210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5514527" y="2578087"/>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5058693" y="304727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5467535" y="355646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940894" y="306571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07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0"/>
                                        </p:tgtEl>
                                      </p:cBhvr>
                                    </p:animEffect>
                                    <p:set>
                                      <p:cBhvr>
                                        <p:cTn id="28" dur="1" fill="hold">
                                          <p:stCondLst>
                                            <p:cond delay="499"/>
                                          </p:stCondLst>
                                        </p:cTn>
                                        <p:tgtEl>
                                          <p:spTgt spid="4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1"/>
                                        </p:tgtEl>
                                      </p:cBhvr>
                                    </p:animEffect>
                                    <p:set>
                                      <p:cBhvr>
                                        <p:cTn id="31" dur="1" fill="hold">
                                          <p:stCondLst>
                                            <p:cond delay="499"/>
                                          </p:stCondLst>
                                        </p:cTn>
                                        <p:tgtEl>
                                          <p:spTgt spid="4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4"/>
                                        </p:tgtEl>
                                      </p:cBhvr>
                                    </p:animEffect>
                                    <p:set>
                                      <p:cBhvr>
                                        <p:cTn id="40" dur="1" fill="hold">
                                          <p:stCondLst>
                                            <p:cond delay="499"/>
                                          </p:stCondLst>
                                        </p:cTn>
                                        <p:tgtEl>
                                          <p:spTgt spid="4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4"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761" y="4209313"/>
            <a:ext cx="3649391" cy="2736000"/>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475" y="4209313"/>
            <a:ext cx="3649391" cy="2736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52" y="1473313"/>
            <a:ext cx="3649391" cy="27360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505" y="1473313"/>
            <a:ext cx="3649391" cy="2736000"/>
          </a:xfrm>
          <a:prstGeom prst="rect">
            <a:avLst/>
          </a:prstGeom>
        </p:spPr>
      </p:pic>
      <p:sp>
        <p:nvSpPr>
          <p:cNvPr id="9" name="テキスト ボックス 8"/>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0" name="テキスト ボックス 9"/>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1" name="テキスト ボックス 10"/>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2" name="テキスト ボックス 11"/>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テキスト ボックス 15"/>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7" name="楕円 16"/>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11</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441" y="1625376"/>
            <a:ext cx="2208000" cy="1656000"/>
          </a:xfrm>
          <a:prstGeom prst="rect">
            <a:avLst/>
          </a:prstGeom>
        </p:spPr>
      </p:pic>
      <mc:AlternateContent xmlns:mc="http://schemas.openxmlformats.org/markup-compatibility/2006" xmlns:a14="http://schemas.microsoft.com/office/drawing/2010/main">
        <mc:Choice Requires="a14">
          <p:sp>
            <p:nvSpPr>
              <p:cNvPr id="22" name="正方形/長方形 21"/>
              <p:cNvSpPr/>
              <p:nvPr/>
            </p:nvSpPr>
            <p:spPr>
              <a:xfrm>
                <a:off x="306905" y="3023774"/>
                <a:ext cx="2462461" cy="7007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2</m:t>
                          </m:r>
                        </m:sub>
                      </m:sSub>
                      <m:r>
                        <a:rPr kumimoji="1" lang="en-US" altLang="ja-JP" sz="2000" b="0" i="1">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Six</m:t>
                      </m:r>
                      <m:r>
                        <a:rPr kumimoji="1" lang="en-US" altLang="ja-JP" sz="2000" b="0" i="0" smtClean="0">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Hump</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Camel</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Back</m:t>
                      </m:r>
                    </m:oMath>
                  </m:oMathPara>
                </a14:m>
                <a:endParaRPr kumimoji="1"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06905" y="3023774"/>
                <a:ext cx="2462461" cy="700769"/>
              </a:xfrm>
              <a:prstGeom prst="rect">
                <a:avLst/>
              </a:prstGeom>
              <a:blipFill>
                <a:blip r:embed="rId7"/>
                <a:stretch>
                  <a:fillRect b="-8696"/>
                </a:stretch>
              </a:blipFill>
            </p:spPr>
            <p:txBody>
              <a:bodyPr/>
              <a:lstStyle/>
              <a:p>
                <a:r>
                  <a:rPr lang="ja-JP" altLang="en-US">
                    <a:noFill/>
                  </a:rPr>
                  <a:t> </a:t>
                </a:r>
              </a:p>
            </p:txBody>
          </p:sp>
        </mc:Fallback>
      </mc:AlternateContent>
      <p:sp>
        <p:nvSpPr>
          <p:cNvPr id="28" name="下矢印 27"/>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30" name="テキスト ボックス 29"/>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31" name="テキスト ボックス 30"/>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32" name="角丸四角形吹き出し 31"/>
          <p:cNvSpPr/>
          <p:nvPr/>
        </p:nvSpPr>
        <p:spPr>
          <a:xfrm>
            <a:off x="370831" y="3861114"/>
            <a:ext cx="2646387" cy="933308"/>
          </a:xfrm>
          <a:prstGeom prst="wedgeRoundRectCallout">
            <a:avLst>
              <a:gd name="adj1" fmla="val 58554"/>
              <a:gd name="adj2" fmla="val -75203"/>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局所解を捕捉できない</a:t>
            </a:r>
            <a:endParaRPr kumimoji="1" lang="ja-JP" altLang="en-US" sz="2000" dirty="0">
              <a:solidFill>
                <a:schemeClr val="tx1">
                  <a:lumMod val="75000"/>
                  <a:lumOff val="25000"/>
                </a:schemeClr>
              </a:solidFill>
            </a:endParaRPr>
          </a:p>
        </p:txBody>
      </p:sp>
      <p:sp>
        <p:nvSpPr>
          <p:cNvPr id="23" name="角丸四角形吹き出し 22"/>
          <p:cNvSpPr/>
          <p:nvPr/>
        </p:nvSpPr>
        <p:spPr>
          <a:xfrm>
            <a:off x="5694300" y="232883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24" name="角丸四角形吹き出し 23"/>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a:t>
            </a:r>
            <a:r>
              <a:rPr kumimoji="1" lang="ja-JP" altLang="en-US" dirty="0">
                <a:solidFill>
                  <a:schemeClr val="tx1">
                    <a:lumMod val="75000"/>
                    <a:lumOff val="25000"/>
                  </a:schemeClr>
                </a:solidFill>
              </a:rPr>
              <a:t>し</a:t>
            </a:r>
          </a:p>
        </p:txBody>
      </p:sp>
      <p:sp>
        <p:nvSpPr>
          <p:cNvPr id="25" name="角丸四角形吹き出し 24"/>
          <p:cNvSpPr/>
          <p:nvPr/>
        </p:nvSpPr>
        <p:spPr>
          <a:xfrm>
            <a:off x="5688458" y="5114620"/>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6" name="角丸四角形吹き出し 25"/>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551987" y="1821230"/>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444065" y="173505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4681860" y="3406603"/>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5821524" y="346269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2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24" grpId="0" animBg="1"/>
      <p:bldP spid="25" grpId="0" animBg="1"/>
      <p:bldP spid="26"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580" y="4188735"/>
            <a:ext cx="3657600" cy="2742155"/>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76" y="4176378"/>
            <a:ext cx="3649393"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580" y="1441845"/>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277" y="1441845"/>
            <a:ext cx="3649392"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12</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955" y="1600409"/>
            <a:ext cx="2208000" cy="1656000"/>
          </a:xfrm>
          <a:prstGeom prst="rect">
            <a:avLst/>
          </a:prstGeom>
        </p:spPr>
      </p:pic>
      <mc:AlternateContent xmlns:mc="http://schemas.openxmlformats.org/markup-compatibility/2006" xmlns:a14="http://schemas.microsoft.com/office/drawing/2010/main">
        <mc:Choice Requires="a14">
          <p:sp>
            <p:nvSpPr>
              <p:cNvPr id="21" name="正方形/長方形 20"/>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3</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𝑀𝑖𝑐h𝑎𝑙𝑒𝑤𝑖𝑐𝑧</m:t>
                      </m:r>
                    </m:oMath>
                  </m:oMathPara>
                </a14:m>
                <a:endParaRPr kumimoji="1" lang="ja-JP" altLang="en-US" sz="2000" dirty="0">
                  <a:solidFill>
                    <a:schemeClr val="tx1"/>
                  </a:solidFill>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1235" b="-3030"/>
                </a:stretch>
              </a:blipFill>
            </p:spPr>
            <p:txBody>
              <a:bodyPr/>
              <a:lstStyle/>
              <a:p>
                <a:r>
                  <a:rPr lang="ja-JP" altLang="en-US">
                    <a:noFill/>
                  </a:rPr>
                  <a:t> </a:t>
                </a:r>
              </a:p>
            </p:txBody>
          </p:sp>
        </mc:Fallback>
      </mc:AlternateContent>
      <p:sp>
        <p:nvSpPr>
          <p:cNvPr id="25" name="下矢印 24"/>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7" name="テキスト ボックス 26"/>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8" name="テキスト ボックス 27"/>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3" name="角丸四角形吹き出し 22"/>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31" name="角丸四角形吹き出し 30"/>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a:t>
            </a:r>
            <a:r>
              <a:rPr kumimoji="1" lang="ja-JP" altLang="en-US" dirty="0">
                <a:solidFill>
                  <a:schemeClr val="tx1">
                    <a:lumMod val="75000"/>
                    <a:lumOff val="25000"/>
                  </a:schemeClr>
                </a:solidFill>
              </a:rPr>
              <a:t>し</a:t>
            </a:r>
          </a:p>
        </p:txBody>
      </p:sp>
      <p:sp>
        <p:nvSpPr>
          <p:cNvPr id="32" name="角丸四角形吹き出し 31"/>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3" name="角丸四角形吹き出し 32"/>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726405" y="2931385"/>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04010" y="223968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9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894" y="4188735"/>
            <a:ext cx="3654271" cy="2739659"/>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78" y="4172204"/>
            <a:ext cx="3649392"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74" y="1453716"/>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379" y="1453716"/>
            <a:ext cx="3649391"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13</a:t>
            </a:r>
            <a:endParaRPr kumimoji="1" lang="ja-JP" altLang="en-US" sz="2400" b="1" dirty="0"/>
          </a:p>
        </p:txBody>
      </p:sp>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75" y="1608093"/>
            <a:ext cx="2208000" cy="1656000"/>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4</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𝐻𝑖𝑚𝑚𝑒𝑙𝑏𝑙𝑎𝑢</m:t>
                      </m:r>
                    </m:oMath>
                  </m:oMathPara>
                </a14:m>
                <a:endParaRPr kumimoji="1"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617" b="-3030"/>
                </a:stretch>
              </a:blipFill>
            </p:spPr>
            <p:txBody>
              <a:bodyPr/>
              <a:lstStyle/>
              <a:p>
                <a:r>
                  <a:rPr lang="ja-JP" altLang="en-US">
                    <a:noFill/>
                  </a:rPr>
                  <a:t> </a:t>
                </a:r>
              </a:p>
            </p:txBody>
          </p:sp>
        </mc:Fallback>
      </mc:AlternateContent>
      <p:sp>
        <p:nvSpPr>
          <p:cNvPr id="24" name="下矢印 23"/>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6" name="テキスト ボックス 25"/>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7" name="テキスト ボックス 26"/>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8" name="角丸四角形吹き出し 27"/>
          <p:cNvSpPr/>
          <p:nvPr/>
        </p:nvSpPr>
        <p:spPr>
          <a:xfrm>
            <a:off x="8604985" y="5558564"/>
            <a:ext cx="3253723" cy="933308"/>
          </a:xfrm>
          <a:prstGeom prst="wedgeRoundRectCallout">
            <a:avLst>
              <a:gd name="adj1" fmla="val -46887"/>
              <a:gd name="adj2" fmla="val -7255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ランダム探索による最適解への収束性能が従来よりも弱い</a:t>
            </a:r>
            <a:endParaRPr kumimoji="1" lang="ja-JP" altLang="en-US" sz="2000" dirty="0">
              <a:solidFill>
                <a:schemeClr val="tx1">
                  <a:lumMod val="75000"/>
                  <a:lumOff val="25000"/>
                </a:schemeClr>
              </a:solidFill>
            </a:endParaRPr>
          </a:p>
        </p:txBody>
      </p:sp>
      <p:sp>
        <p:nvSpPr>
          <p:cNvPr id="22" name="角丸四角形吹き出し 21"/>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29" name="角丸四角形吹き出し 28"/>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0" name="角丸四角形吹き出し 29"/>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1" name="楕円 30"/>
          <p:cNvSpPr/>
          <p:nvPr/>
        </p:nvSpPr>
        <p:spPr>
          <a:xfrm>
            <a:off x="3698440" y="1899804"/>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483757" y="3330031"/>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570873" y="2980485"/>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5378737" y="2150550"/>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吹き出し 20"/>
          <p:cNvSpPr/>
          <p:nvPr/>
        </p:nvSpPr>
        <p:spPr>
          <a:xfrm>
            <a:off x="5555710" y="356749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a:solidFill>
                  <a:schemeClr val="tx1">
                    <a:lumMod val="75000"/>
                    <a:lumOff val="25000"/>
                  </a:schemeClr>
                </a:solidFill>
              </a:rPr>
              <a:t>つ</a:t>
            </a:r>
            <a:endParaRPr kumimoji="1" lang="en-US" altLang="ja-JP" dirty="0" smtClean="0">
              <a:solidFill>
                <a:schemeClr val="tx1">
                  <a:lumMod val="75000"/>
                  <a:lumOff val="25000"/>
                </a:schemeClr>
              </a:solidFill>
            </a:endParaRPr>
          </a:p>
        </p:txBody>
      </p:sp>
    </p:spTree>
    <p:extLst>
      <p:ext uri="{BB962C8B-B14F-4D97-AF65-F5344CB8AC3E}">
        <p14:creationId xmlns:p14="http://schemas.microsoft.com/office/powerpoint/2010/main" val="32463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animBg="1"/>
      <p:bldP spid="29" grpId="0" animBg="1"/>
      <p:bldP spid="30" grpId="0" animBg="1"/>
      <p:bldP spid="31" grpId="0" animBg="1"/>
      <p:bldP spid="33" grpId="0" animBg="1"/>
      <p:bldP spid="34" grpId="0" animBg="1"/>
      <p:bldP spid="35"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470454" y="1335793"/>
            <a:ext cx="10399978" cy="614197"/>
          </a:xfrm>
        </p:spPr>
        <p:txBody>
          <a:bodyPr/>
          <a:lstStyle/>
          <a:p>
            <a:r>
              <a:rPr kumimoji="1" lang="ja-JP" altLang="en-US" dirty="0" smtClean="0"/>
              <a:t>　　　</a:t>
            </a:r>
            <a:r>
              <a:rPr lang="ja-JP" altLang="en-US" sz="2670" dirty="0"/>
              <a:t>複数解</a:t>
            </a:r>
            <a:r>
              <a:rPr lang="en-US" altLang="ja-JP" sz="2670" dirty="0"/>
              <a:t>(</a:t>
            </a:r>
            <a:r>
              <a:rPr lang="ja-JP" altLang="en-US" sz="2670" dirty="0"/>
              <a:t>最適解 </a:t>
            </a:r>
            <a:r>
              <a:rPr lang="en-US" altLang="ja-JP" sz="2670" dirty="0"/>
              <a:t>/</a:t>
            </a:r>
            <a:r>
              <a:rPr lang="ja-JP" altLang="en-US" sz="2670" dirty="0"/>
              <a:t> 局所解</a:t>
            </a:r>
            <a:r>
              <a:rPr lang="en-US" altLang="ja-JP" sz="2670" dirty="0"/>
              <a:t>)</a:t>
            </a:r>
            <a:r>
              <a:rPr kumimoji="1" lang="ja-JP" altLang="en-US" dirty="0" smtClean="0"/>
              <a:t>を同時に探索可能なアルゴリズムの構築</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0"/>
              </p:nvPr>
            </p:nvSpPr>
            <p:spPr>
              <a:xfrm>
                <a:off x="2038864" y="2386595"/>
                <a:ext cx="9831567" cy="4323124"/>
              </a:xfrm>
            </p:spPr>
            <p:txBody>
              <a:bodyPr/>
              <a:lstStyle/>
              <a:p>
                <a:r>
                  <a:rPr kumimoji="1" lang="ja-JP" altLang="en-US" sz="2400" dirty="0" smtClean="0"/>
                  <a:t>個体密度によって，動的に探索領域を決定する</a:t>
                </a:r>
                <a:endParaRPr kumimoji="1" lang="en-US" altLang="ja-JP" sz="2400" dirty="0" smtClean="0"/>
              </a:p>
              <a:p>
                <a:r>
                  <a:rPr kumimoji="1" lang="en-US" altLang="ja-JP" sz="2400" dirty="0" smtClean="0"/>
                  <a:t>Dynamic Niche Radius</a:t>
                </a:r>
                <a:r>
                  <a:rPr kumimoji="1" lang="ja-JP" altLang="en-US" sz="2400" dirty="0" smtClean="0"/>
                  <a:t>を用いた探索アルゴリズム</a:t>
                </a:r>
                <a:endParaRPr kumimoji="1" lang="en-US" altLang="ja-JP" sz="2400" dirty="0" smtClean="0"/>
              </a:p>
              <a:p>
                <a:pPr marL="342900" indent="-342900">
                  <a:buFontTx/>
                  <a:buChar char="-"/>
                </a:pPr>
                <a:r>
                  <a:rPr lang="en-US" altLang="ja-JP" sz="2000" dirty="0" smtClean="0"/>
                  <a:t>Niche radius</a:t>
                </a:r>
                <a:r>
                  <a:rPr lang="ja-JP" altLang="en-US" sz="2000" dirty="0" smtClean="0"/>
                  <a:t>内の最良個体から遠ざかる探索</a:t>
                </a:r>
                <a:endParaRPr lang="en-US" altLang="ja-JP" sz="2000" dirty="0" smtClean="0"/>
              </a:p>
              <a:p>
                <a:pPr marL="342900" indent="-342900">
                  <a:buFontTx/>
                  <a:buChar char="-"/>
                </a:pPr>
                <a:r>
                  <a:rPr lang="en-US" altLang="ja-JP" sz="2000" dirty="0" smtClean="0"/>
                  <a:t>Niche radius</a:t>
                </a:r>
                <a:r>
                  <a:rPr kumimoji="1" lang="ja-JP" altLang="en-US" sz="2000" dirty="0" smtClean="0"/>
                  <a:t>内の最良個体付近を局所探索</a:t>
                </a:r>
                <a:endParaRPr kumimoji="1" lang="en-US" altLang="ja-JP" sz="2000" dirty="0" smtClean="0"/>
              </a:p>
              <a:p>
                <a:pPr marL="342900" indent="-342900">
                  <a:buFontTx/>
                  <a:buChar char="-"/>
                </a:pPr>
                <a:r>
                  <a:rPr lang="ja-JP" altLang="en-US" sz="2000" dirty="0"/>
                  <a:t>各個体</a:t>
                </a:r>
                <a:r>
                  <a:rPr lang="ja-JP" altLang="en-US" sz="2000" dirty="0" smtClean="0"/>
                  <a:t>の</a:t>
                </a:r>
                <a:r>
                  <a:rPr lang="en-US" altLang="ja-JP" sz="2000" dirty="0" smtClean="0"/>
                  <a:t>Niche radius</a:t>
                </a:r>
                <a:r>
                  <a:rPr lang="ja-JP" altLang="en-US" sz="2000" dirty="0" smtClean="0"/>
                  <a:t>内をランダム探索</a:t>
                </a:r>
                <a:endParaRPr lang="en-US" altLang="ja-JP" sz="2000" dirty="0" smtClean="0"/>
              </a:p>
              <a:p>
                <a:endParaRPr kumimoji="1" lang="en-US" altLang="ja-JP" sz="1800" dirty="0" smtClean="0"/>
              </a:p>
              <a:p>
                <a:r>
                  <a:rPr kumimoji="1" lang="ja-JP" altLang="en-US" sz="2400" dirty="0" smtClean="0"/>
                  <a:t>複数解</a:t>
                </a:r>
                <a:r>
                  <a:rPr kumimoji="1" lang="en-US" altLang="ja-JP" sz="2400" dirty="0" smtClean="0"/>
                  <a:t>(</a:t>
                </a:r>
                <a:r>
                  <a:rPr kumimoji="1" lang="ja-JP" altLang="en-US" sz="2400" dirty="0" smtClean="0"/>
                  <a:t>最適解 </a:t>
                </a:r>
                <a:r>
                  <a:rPr kumimoji="1" lang="en-US" altLang="ja-JP" sz="2400" dirty="0" smtClean="0"/>
                  <a:t>/</a:t>
                </a:r>
                <a:r>
                  <a:rPr kumimoji="1" lang="ja-JP" altLang="en-US" sz="2400" dirty="0" smtClean="0"/>
                  <a:t> 局所解</a:t>
                </a:r>
                <a:r>
                  <a:rPr kumimoji="1" lang="en-US" altLang="ja-JP" sz="2400" dirty="0" smtClean="0"/>
                  <a:t>)</a:t>
                </a:r>
                <a:r>
                  <a:rPr kumimoji="1" lang="ja-JP" altLang="en-US" sz="2400" dirty="0" smtClean="0"/>
                  <a:t>を持つ</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3</m:t>
                        </m:r>
                      </m:sub>
                    </m:sSub>
                  </m:oMath>
                </a14:m>
                <a:r>
                  <a:rPr kumimoji="1" lang="ja-JP" altLang="en-US" sz="2400" dirty="0" smtClean="0"/>
                  <a:t>関数において</a:t>
                </a:r>
                <a:r>
                  <a:rPr lang="ja-JP" altLang="en-US" sz="2400" dirty="0"/>
                  <a:t>探索性能</a:t>
                </a:r>
                <a:r>
                  <a:rPr lang="ja-JP" altLang="en-US" sz="2400" dirty="0" smtClean="0"/>
                  <a:t>が向上</a:t>
                </a:r>
                <a:endParaRPr lang="en-US" altLang="ja-JP" sz="2400" dirty="0" smtClean="0"/>
              </a:p>
              <a:p>
                <a:r>
                  <a:rPr lang="ja-JP" altLang="en-US" sz="2400" dirty="0" smtClean="0"/>
                  <a:t>最適</a:t>
                </a:r>
                <a:r>
                  <a:rPr lang="ja-JP" altLang="en-US" sz="2400" dirty="0"/>
                  <a:t>解</a:t>
                </a:r>
                <a:r>
                  <a:rPr lang="ja-JP" altLang="en-US" sz="2400" dirty="0" smtClean="0"/>
                  <a:t>のみを持つ</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𝐹</m:t>
                        </m:r>
                      </m:e>
                      <m:sub>
                        <m:r>
                          <a:rPr lang="en-US" altLang="ja-JP" sz="2400" b="0" i="1" smtClean="0">
                            <a:latin typeface="Cambria Math" panose="02040503050406030204" pitchFamily="18" charset="0"/>
                          </a:rPr>
                          <m:t>4</m:t>
                        </m:r>
                      </m:sub>
                    </m:sSub>
                  </m:oMath>
                </a14:m>
                <a:r>
                  <a:rPr lang="ja-JP" altLang="en-US" sz="2400" dirty="0" smtClean="0"/>
                  <a:t>関数において</a:t>
                </a:r>
                <a:r>
                  <a:rPr lang="en-US" altLang="ja-JP" sz="2400" dirty="0" smtClean="0"/>
                  <a:t>NSBA</a:t>
                </a:r>
                <a:r>
                  <a:rPr lang="ja-JP" altLang="en-US" sz="2400" dirty="0" smtClean="0"/>
                  <a:t>が有効</a:t>
                </a:r>
                <a:endParaRPr lang="en-US" altLang="ja-JP" sz="2400" dirty="0" smtClean="0"/>
              </a:p>
              <a:p>
                <a:endParaRPr kumimoji="1" lang="en-US" altLang="ja-JP" sz="2400" dirty="0" smtClean="0"/>
              </a:p>
              <a:p>
                <a:r>
                  <a:rPr kumimoji="1" lang="ja-JP" altLang="en-US" sz="2400" dirty="0" smtClean="0"/>
                  <a:t>他の複数解探索手法との性能比較</a:t>
                </a:r>
                <a:endParaRPr kumimoji="1" lang="en-US" altLang="ja-JP" sz="2400"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0"/>
              </p:nvPr>
            </p:nvSpPr>
            <p:spPr>
              <a:xfrm>
                <a:off x="2038864" y="2386595"/>
                <a:ext cx="9831567" cy="4323124"/>
              </a:xfrm>
              <a:blipFill>
                <a:blip r:embed="rId2"/>
                <a:stretch>
                  <a:fillRect t="-1269"/>
                </a:stretch>
              </a:blipFill>
            </p:spPr>
            <p:txBody>
              <a:bodyPr/>
              <a:lstStyle/>
              <a:p>
                <a:r>
                  <a:rPr lang="ja-JP" altLang="en-US">
                    <a:noFill/>
                  </a:rPr>
                  <a:t> </a:t>
                </a:r>
              </a:p>
            </p:txBody>
          </p:sp>
        </mc:Fallback>
      </mc:AlternateContent>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14</a:t>
            </a:r>
            <a:endParaRPr kumimoji="1" lang="ja-JP" altLang="en-US" sz="2400" b="1" dirty="0"/>
          </a:p>
        </p:txBody>
      </p:sp>
      <p:sp>
        <p:nvSpPr>
          <p:cNvPr id="7" name="角丸四角形 6"/>
          <p:cNvSpPr/>
          <p:nvPr/>
        </p:nvSpPr>
        <p:spPr>
          <a:xfrm>
            <a:off x="243175" y="1381580"/>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目的</a:t>
            </a:r>
            <a:endParaRPr kumimoji="1" lang="ja-JP" altLang="en-US" sz="2400" b="1" dirty="0"/>
          </a:p>
        </p:txBody>
      </p:sp>
      <p:sp>
        <p:nvSpPr>
          <p:cNvPr id="8" name="角丸四角形 7"/>
          <p:cNvSpPr/>
          <p:nvPr/>
        </p:nvSpPr>
        <p:spPr>
          <a:xfrm>
            <a:off x="243175" y="2386596"/>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提案</a:t>
            </a:r>
          </a:p>
        </p:txBody>
      </p:sp>
      <p:sp>
        <p:nvSpPr>
          <p:cNvPr id="9" name="角丸四角形 8"/>
          <p:cNvSpPr/>
          <p:nvPr/>
        </p:nvSpPr>
        <p:spPr>
          <a:xfrm>
            <a:off x="243174" y="4676714"/>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知見</a:t>
            </a:r>
          </a:p>
        </p:txBody>
      </p:sp>
      <p:sp>
        <p:nvSpPr>
          <p:cNvPr id="10" name="角丸四角形 9"/>
          <p:cNvSpPr/>
          <p:nvPr/>
        </p:nvSpPr>
        <p:spPr>
          <a:xfrm>
            <a:off x="243174" y="5972847"/>
            <a:ext cx="1931615"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今後の課題</a:t>
            </a:r>
            <a:endParaRPr kumimoji="1" lang="ja-JP" altLang="en-US" sz="2400" b="1" dirty="0"/>
          </a:p>
        </p:txBody>
      </p:sp>
    </p:spTree>
    <p:extLst>
      <p:ext uri="{BB962C8B-B14F-4D97-AF65-F5344CB8AC3E}">
        <p14:creationId xmlns:p14="http://schemas.microsoft.com/office/powerpoint/2010/main" val="1962502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Tree>
    <p:extLst>
      <p:ext uri="{BB962C8B-B14F-4D97-AF65-F5344CB8AC3E}">
        <p14:creationId xmlns:p14="http://schemas.microsoft.com/office/powerpoint/2010/main" val="37308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コンテンツ プレースホルダー 3"/>
          <p:cNvSpPr>
            <a:spLocks noGrp="1"/>
          </p:cNvSpPr>
          <p:nvPr>
            <p:ph idx="10"/>
          </p:nvPr>
        </p:nvSpPr>
        <p:spPr>
          <a:xfrm>
            <a:off x="243175" y="2106495"/>
            <a:ext cx="11627257" cy="4298836"/>
          </a:xfrm>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graphicFrame>
        <p:nvGraphicFramePr>
          <p:cNvPr id="67" name="コンテンツ プレースホルダー 66"/>
          <p:cNvGraphicFramePr>
            <a:graphicFrameLocks noGrp="1"/>
          </p:cNvGraphicFramePr>
          <p:nvPr>
            <p:ph idx="1"/>
            <p:extLst>
              <p:ext uri="{D42A27DB-BD31-4B8C-83A1-F6EECF244321}">
                <p14:modId xmlns:p14="http://schemas.microsoft.com/office/powerpoint/2010/main" val="3094155931"/>
              </p:ext>
            </p:extLst>
          </p:nvPr>
        </p:nvGraphicFramePr>
        <p:xfrm>
          <a:off x="5667414" y="3117405"/>
          <a:ext cx="6307304" cy="1889760"/>
        </p:xfrm>
        <a:graphic>
          <a:graphicData uri="http://schemas.openxmlformats.org/drawingml/2006/table">
            <a:tbl>
              <a:tblPr firstRow="1" bandRow="1">
                <a:tableStyleId>{5C22544A-7EE6-4342-B048-85BDC9FD1C3A}</a:tableStyleId>
              </a:tblPr>
              <a:tblGrid>
                <a:gridCol w="1926106">
                  <a:extLst>
                    <a:ext uri="{9D8B030D-6E8A-4147-A177-3AD203B41FA5}">
                      <a16:colId xmlns:a16="http://schemas.microsoft.com/office/drawing/2014/main" val="2071845828"/>
                    </a:ext>
                  </a:extLst>
                </a:gridCol>
                <a:gridCol w="1917080">
                  <a:extLst>
                    <a:ext uri="{9D8B030D-6E8A-4147-A177-3AD203B41FA5}">
                      <a16:colId xmlns:a16="http://schemas.microsoft.com/office/drawing/2014/main" val="2764304064"/>
                    </a:ext>
                  </a:extLst>
                </a:gridCol>
                <a:gridCol w="2464118">
                  <a:extLst>
                    <a:ext uri="{9D8B030D-6E8A-4147-A177-3AD203B41FA5}">
                      <a16:colId xmlns:a16="http://schemas.microsoft.com/office/drawing/2014/main" val="4247365170"/>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NSBA</a:t>
                      </a:r>
                      <a:endParaRPr kumimoji="1" lang="ja-JP" altLang="en-US" sz="2000" dirty="0"/>
                    </a:p>
                  </a:txBody>
                  <a:tcPr>
                    <a:solidFill>
                      <a:schemeClr val="accent6"/>
                    </a:solidFill>
                  </a:tcPr>
                </a:tc>
                <a:extLst>
                  <a:ext uri="{0D108BD9-81ED-4DB2-BD59-A6C34878D82A}">
                    <a16:rowId xmlns:a16="http://schemas.microsoft.com/office/drawing/2014/main" val="573835130"/>
                  </a:ext>
                </a:extLst>
              </a:tr>
              <a:tr h="370840">
                <a:tc>
                  <a:txBody>
                    <a:bodyPr/>
                    <a:lstStyle/>
                    <a:p>
                      <a:r>
                        <a:rPr kumimoji="1" lang="ja-JP" altLang="en-US" sz="2000" b="1" dirty="0" smtClean="0">
                          <a:solidFill>
                            <a:schemeClr val="tx1">
                              <a:lumMod val="75000"/>
                              <a:lumOff val="25000"/>
                            </a:schemeClr>
                          </a:solidFill>
                        </a:rPr>
                        <a:t>収束方向へ探索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none" dirty="0" smtClean="0">
                          <a:solidFill>
                            <a:schemeClr val="tx1"/>
                          </a:solidFill>
                        </a:rPr>
                        <a:t>最良個体から</a:t>
                      </a:r>
                      <a:r>
                        <a:rPr kumimoji="1" lang="en-US" altLang="ja-JP" sz="2000" u="sng" dirty="0" smtClean="0">
                          <a:solidFill>
                            <a:srgbClr val="FF0000"/>
                          </a:solidFill>
                        </a:rPr>
                        <a:t/>
                      </a:r>
                      <a:br>
                        <a:rPr kumimoji="1" lang="en-US" altLang="ja-JP" sz="2000" u="sng" dirty="0" smtClean="0">
                          <a:solidFill>
                            <a:srgbClr val="FF0000"/>
                          </a:solidFill>
                        </a:rPr>
                      </a:br>
                      <a:r>
                        <a:rPr kumimoji="1" lang="ja-JP" altLang="en-US" sz="2000" u="sng" dirty="0" smtClean="0">
                          <a:solidFill>
                            <a:srgbClr val="FF0000"/>
                          </a:solidFill>
                        </a:rPr>
                        <a:t>離れる方向</a:t>
                      </a:r>
                      <a:r>
                        <a:rPr kumimoji="1" lang="ja-JP" altLang="en-US" sz="2000" dirty="0" smtClean="0"/>
                        <a:t>へ移動</a:t>
                      </a:r>
                      <a:endParaRPr kumimoji="1" lang="ja-JP" altLang="en-US" sz="2000" dirty="0"/>
                    </a:p>
                  </a:txBody>
                  <a:tcPr>
                    <a:solidFill>
                      <a:schemeClr val="bg1">
                        <a:lumMod val="95000"/>
                      </a:schemeClr>
                    </a:solidFill>
                  </a:tcPr>
                </a:tc>
                <a:extLst>
                  <a:ext uri="{0D108BD9-81ED-4DB2-BD59-A6C34878D82A}">
                    <a16:rowId xmlns:a16="http://schemas.microsoft.com/office/drawing/2014/main" val="1264821482"/>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最良個体付近</a:t>
                      </a:r>
                      <a:endParaRPr kumimoji="1" lang="ja-JP" altLang="en-US" sz="2000" dirty="0"/>
                    </a:p>
                  </a:txBody>
                  <a:tcPr>
                    <a:solidFill>
                      <a:schemeClr val="bg1">
                        <a:lumMod val="95000"/>
                      </a:schemeClr>
                    </a:solidFill>
                  </a:tcPr>
                </a:tc>
                <a:tc>
                  <a:txBody>
                    <a:bodyPr/>
                    <a:lstStyle/>
                    <a:p>
                      <a:r>
                        <a:rPr kumimoji="1" lang="ja-JP" altLang="en-US" sz="2000" u="sng" dirty="0" smtClean="0">
                          <a:solidFill>
                            <a:srgbClr val="FF0000"/>
                          </a:solidFill>
                        </a:rPr>
                        <a:t>各個体</a:t>
                      </a:r>
                      <a:r>
                        <a:rPr kumimoji="1" lang="ja-JP" altLang="en-US" sz="2000" dirty="0" smtClean="0"/>
                        <a:t>付近</a:t>
                      </a:r>
                      <a:endParaRPr kumimoji="1" lang="ja-JP" altLang="en-US" sz="2000" dirty="0"/>
                    </a:p>
                  </a:txBody>
                  <a:tcPr>
                    <a:solidFill>
                      <a:schemeClr val="bg1">
                        <a:lumMod val="95000"/>
                      </a:schemeClr>
                    </a:solidFill>
                  </a:tcPr>
                </a:tc>
                <a:extLst>
                  <a:ext uri="{0D108BD9-81ED-4DB2-BD59-A6C34878D82A}">
                    <a16:rowId xmlns:a16="http://schemas.microsoft.com/office/drawing/2014/main" val="677922162"/>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dirty="0" smtClean="0"/>
                        <a:t>BA</a:t>
                      </a:r>
                      <a:r>
                        <a:rPr kumimoji="1" lang="ja-JP" altLang="en-US" sz="2000" dirty="0" smtClean="0"/>
                        <a:t>と同じ</a:t>
                      </a:r>
                      <a:endParaRPr kumimoji="1" lang="ja-JP" altLang="en-US" sz="2000" dirty="0"/>
                    </a:p>
                  </a:txBody>
                  <a:tcPr>
                    <a:solidFill>
                      <a:schemeClr val="bg1">
                        <a:lumMod val="95000"/>
                      </a:schemeClr>
                    </a:solidFill>
                  </a:tcPr>
                </a:tc>
                <a:extLst>
                  <a:ext uri="{0D108BD9-81ED-4DB2-BD59-A6C34878D82A}">
                    <a16:rowId xmlns:a16="http://schemas.microsoft.com/office/drawing/2014/main" val="3789883294"/>
                  </a:ext>
                </a:extLst>
              </a:tr>
            </a:tbl>
          </a:graphicData>
        </a:graphic>
      </p:graphicFrame>
      <p:grpSp>
        <p:nvGrpSpPr>
          <p:cNvPr id="66" name="グループ化 65"/>
          <p:cNvGrpSpPr/>
          <p:nvPr/>
        </p:nvGrpSpPr>
        <p:grpSpPr>
          <a:xfrm>
            <a:off x="243175" y="3126835"/>
            <a:ext cx="5251136" cy="2934936"/>
            <a:chOff x="672977" y="3040114"/>
            <a:chExt cx="5251136" cy="2934936"/>
          </a:xfrm>
        </p:grpSpPr>
        <mc:AlternateContent xmlns:mc="http://schemas.openxmlformats.org/markup-compatibility/2006" xmlns:a14="http://schemas.microsoft.com/office/drawing/2010/main">
          <mc:Choice Requires="a14">
            <p:sp>
              <p:nvSpPr>
                <p:cNvPr id="9" name="正方形/長方形 8"/>
                <p:cNvSpPr/>
                <p:nvPr/>
              </p:nvSpPr>
              <p:spPr>
                <a:xfrm>
                  <a:off x="4440117" y="5269244"/>
                  <a:ext cx="1483996" cy="369717"/>
                </a:xfrm>
                <a:prstGeom prst="rect">
                  <a:avLst/>
                </a:prstGeom>
              </p:spPr>
              <p:txBody>
                <a:bodyPr wrap="none">
                  <a:spAutoFit/>
                </a:bodyPr>
                <a:lstStyle/>
                <a:p>
                  <a:r>
                    <a:rPr lang="en-US" altLang="ja-JP" dirty="0" smtClean="0"/>
                    <a:t>: </a:t>
                  </a:r>
                  <a:r>
                    <a:rPr lang="ja-JP" altLang="en-US" dirty="0" smtClean="0"/>
                    <a:t>最</a:t>
                  </a:r>
                  <a14:m>
                    <m:oMath xmlns:m="http://schemas.openxmlformats.org/officeDocument/2006/math">
                      <m:r>
                        <a:rPr lang="ja-JP" altLang="en-US" b="0" i="1" smtClean="0">
                          <a:latin typeface="Cambria Math" panose="02040503050406030204" pitchFamily="18" charset="0"/>
                        </a:rPr>
                        <m:t>良個体</m:t>
                      </m:r>
                      <m:r>
                        <a:rPr lang="ja-JP" altLang="en-US" i="1">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m:t>
                          </m:r>
                        </m:sub>
                      </m:sSub>
                    </m:oMath>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0117" y="5269244"/>
                  <a:ext cx="1483996" cy="369717"/>
                </a:xfrm>
                <a:prstGeom prst="rect">
                  <a:avLst/>
                </a:prstGeom>
                <a:blipFill>
                  <a:blip r:embed="rId3"/>
                  <a:stretch>
                    <a:fillRect l="-3704" t="-10000" b="-28333"/>
                  </a:stretch>
                </a:blipFill>
              </p:spPr>
              <p:txBody>
                <a:bodyPr/>
                <a:lstStyle/>
                <a:p>
                  <a:r>
                    <a:rPr lang="ja-JP" altLang="en-US">
                      <a:noFill/>
                    </a:rPr>
                    <a:t> </a:t>
                  </a:r>
                </a:p>
              </p:txBody>
            </p:sp>
          </mc:Fallback>
        </mc:AlternateContent>
        <p:sp>
          <p:nvSpPr>
            <p:cNvPr id="10" name="楕円 9"/>
            <p:cNvSpPr/>
            <p:nvPr/>
          </p:nvSpPr>
          <p:spPr>
            <a:xfrm>
              <a:off x="1477963" y="535786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p:cNvSpPr/>
                <p:nvPr/>
              </p:nvSpPr>
              <p:spPr>
                <a:xfrm>
                  <a:off x="1636950" y="5269629"/>
                  <a:ext cx="2556726" cy="369332"/>
                </a:xfrm>
                <a:prstGeom prst="rect">
                  <a:avLst/>
                </a:prstGeom>
              </p:spPr>
              <p:txBody>
                <a:bodyPr wrap="none">
                  <a:spAutoFit/>
                </a:bodyPr>
                <a:lstStyle/>
                <a:p>
                  <a:r>
                    <a:rPr lang="en-US" altLang="ja-JP" dirty="0" smtClean="0"/>
                    <a:t>:</a:t>
                  </a:r>
                  <a:r>
                    <a:rPr lang="en-US" altLang="ja-JP" dirty="0"/>
                    <a:t> </a:t>
                  </a:r>
                  <a:r>
                    <a:rPr lang="ja-JP" altLang="en-US" dirty="0" smtClean="0"/>
                    <a:t>個体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636950" y="5269629"/>
                  <a:ext cx="2556726" cy="369332"/>
                </a:xfrm>
                <a:prstGeom prst="rect">
                  <a:avLst/>
                </a:prstGeom>
                <a:blipFill>
                  <a:blip r:embed="rId4"/>
                  <a:stretch>
                    <a:fillRect l="-1909" t="-10000" b="-28333"/>
                  </a:stretch>
                </a:blipFill>
              </p:spPr>
              <p:txBody>
                <a:bodyPr/>
                <a:lstStyle/>
                <a:p>
                  <a:r>
                    <a:rPr lang="ja-JP" altLang="en-US">
                      <a:noFill/>
                    </a:rPr>
                    <a:t> </a:t>
                  </a:r>
                </a:p>
              </p:txBody>
            </p:sp>
          </mc:Fallback>
        </mc:AlternateContent>
        <p:sp>
          <p:nvSpPr>
            <p:cNvPr id="12" name="右矢印 11"/>
            <p:cNvSpPr/>
            <p:nvPr/>
          </p:nvSpPr>
          <p:spPr>
            <a:xfrm>
              <a:off x="3070061" y="3781758"/>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72977" y="3040114"/>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rot="10800000">
              <a:off x="1365130" y="4146923"/>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606575" y="4163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1966801" y="422762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162494" y="486327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4245130" y="5327910"/>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252494" y="3385622"/>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1788652" y="5698051"/>
                  <a:ext cx="116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88652" y="5698051"/>
                  <a:ext cx="1160189" cy="276999"/>
                </a:xfrm>
                <a:prstGeom prst="rect">
                  <a:avLst/>
                </a:prstGeom>
                <a:blipFill>
                  <a:blip r:embed="rId5"/>
                  <a:stretch>
                    <a:fillRect l="-4211" b="-22222"/>
                  </a:stretch>
                </a:blipFill>
              </p:spPr>
              <p:txBody>
                <a:bodyPr/>
                <a:lstStyle/>
                <a:p>
                  <a:r>
                    <a:rPr lang="ja-JP" altLang="en-US">
                      <a:noFill/>
                    </a:rPr>
                    <a:t> </a:t>
                  </a:r>
                </a:p>
              </p:txBody>
            </p:sp>
          </mc:Fallback>
        </mc:AlternateContent>
        <p:sp>
          <p:nvSpPr>
            <p:cNvPr id="45" name="正方形/長方形 44"/>
            <p:cNvSpPr/>
            <p:nvPr/>
          </p:nvSpPr>
          <p:spPr>
            <a:xfrm>
              <a:off x="3680875" y="304123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rot="10800000">
              <a:off x="4373028" y="4148046"/>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楕円 46"/>
            <p:cNvSpPr/>
            <p:nvPr/>
          </p:nvSpPr>
          <p:spPr>
            <a:xfrm>
              <a:off x="4989882" y="32702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4218249" y="40031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362275" y="350349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rot="10800000" flipH="1">
              <a:off x="5071746" y="3457829"/>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星 5 53"/>
            <p:cNvSpPr/>
            <p:nvPr/>
          </p:nvSpPr>
          <p:spPr>
            <a:xfrm>
              <a:off x="4974699" y="4228745"/>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4170392" y="486439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260392" y="3386745"/>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rot="7860000" flipH="1">
              <a:off x="1584040" y="5681433"/>
              <a:ext cx="16272" cy="2880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10800000" flipH="1">
              <a:off x="2063848" y="3456706"/>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8700000" flipH="1">
              <a:off x="1711654" y="3582074"/>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8700000" flipH="1">
              <a:off x="4719552" y="3583197"/>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1995203" y="370218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1574106" y="3811967"/>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2" name="テキスト ボックス 6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6</a:t>
            </a:r>
            <a:endParaRPr kumimoji="1" lang="ja-JP" altLang="en-US" sz="2400" b="1" dirty="0"/>
          </a:p>
        </p:txBody>
      </p:sp>
      <p:sp>
        <p:nvSpPr>
          <p:cNvPr id="68" name="テキスト ボックス 67"/>
          <p:cNvSpPr txBox="1"/>
          <p:nvPr/>
        </p:nvSpPr>
        <p:spPr>
          <a:xfrm>
            <a:off x="6606566" y="5402117"/>
            <a:ext cx="5163093" cy="707886"/>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より良い評価値を持つ解へ移動する</a:t>
            </a:r>
            <a:endParaRPr kumimoji="1" lang="en-US" altLang="ja-JP" sz="2000" b="1" dirty="0" smtClean="0">
              <a:solidFill>
                <a:srgbClr val="FF0000"/>
              </a:solidFill>
            </a:endParaRPr>
          </a:p>
        </p:txBody>
      </p:sp>
      <p:sp>
        <p:nvSpPr>
          <p:cNvPr id="69" name="テキスト ボックス 68"/>
          <p:cNvSpPr txBox="1"/>
          <p:nvPr/>
        </p:nvSpPr>
        <p:spPr>
          <a:xfrm>
            <a:off x="5667414" y="536950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70" name="コンテンツ プレースホルダー 2"/>
          <p:cNvSpPr txBox="1">
            <a:spLocks/>
          </p:cNvSpPr>
          <p:nvPr/>
        </p:nvSpPr>
        <p:spPr>
          <a:xfrm>
            <a:off x="243175" y="1335793"/>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多点探索アルゴリズム </a:t>
            </a:r>
            <a:r>
              <a:rPr lang="en-US" altLang="ja-JP" b="1" dirty="0" smtClean="0"/>
              <a:t>+</a:t>
            </a:r>
            <a:r>
              <a:rPr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mc:AlternateContent xmlns:mc="http://schemas.openxmlformats.org/markup-compatibility/2006" xmlns:a14="http://schemas.microsoft.com/office/drawing/2010/main">
        <mc:Choice Requires="a14">
          <p:sp>
            <p:nvSpPr>
              <p:cNvPr id="71" name="テキスト ボックス 70"/>
              <p:cNvSpPr txBox="1"/>
              <p:nvPr/>
            </p:nvSpPr>
            <p:spPr>
              <a:xfrm>
                <a:off x="1791547" y="3730376"/>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1791547" y="3730376"/>
                <a:ext cx="317972" cy="307777"/>
              </a:xfrm>
              <a:prstGeom prst="rect">
                <a:avLst/>
              </a:prstGeom>
              <a:blipFill>
                <a:blip r:embed="rId6"/>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025611" y="4352383"/>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025611" y="4352383"/>
                <a:ext cx="257926" cy="306116"/>
              </a:xfrm>
              <a:prstGeom prst="rect">
                <a:avLst/>
              </a:prstGeom>
              <a:blipFill>
                <a:blip r:embed="rId7"/>
                <a:stretch>
                  <a:fillRect l="-20930" r="-2093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22748" y="380631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22748" y="3806311"/>
                <a:ext cx="323935" cy="307777"/>
              </a:xfrm>
              <a:prstGeom prst="rect">
                <a:avLst/>
              </a:prstGeom>
              <a:blipFill>
                <a:blip r:embed="rId8"/>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4709569" y="3140914"/>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4709569" y="3140914"/>
                <a:ext cx="317972" cy="307777"/>
              </a:xfrm>
              <a:prstGeom prst="rect">
                <a:avLst/>
              </a:prstGeom>
              <a:blipFill>
                <a:blip r:embed="rId9"/>
                <a:stretch>
                  <a:fillRect l="-9615"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3548215" y="4096556"/>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3548215" y="4096556"/>
                <a:ext cx="257926" cy="306116"/>
              </a:xfrm>
              <a:prstGeom prst="rect">
                <a:avLst/>
              </a:prstGeom>
              <a:blipFill>
                <a:blip r:embed="rId10"/>
                <a:stretch>
                  <a:fillRect l="-21429" r="-2381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4123832" y="345162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123832" y="3451628"/>
                <a:ext cx="323935" cy="307777"/>
              </a:xfrm>
              <a:prstGeom prst="rect">
                <a:avLst/>
              </a:prstGeom>
              <a:blipFill>
                <a:blip r:embed="rId11"/>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1700216" y="4331209"/>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1700216" y="4331209"/>
                <a:ext cx="459677"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4718963" y="4334571"/>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4718963" y="4334571"/>
                <a:ext cx="459677"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984715"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984715" y="4862419"/>
                <a:ext cx="257926" cy="306116"/>
              </a:xfrm>
              <a:prstGeom prst="rect">
                <a:avLst/>
              </a:prstGeom>
              <a:blipFill>
                <a:blip r:embed="rId14"/>
                <a:stretch>
                  <a:fillRect l="-23810" r="-2142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4028646"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4028646" y="4862419"/>
                <a:ext cx="257926" cy="306116"/>
              </a:xfrm>
              <a:prstGeom prst="rect">
                <a:avLst/>
              </a:prstGeom>
              <a:blipFill>
                <a:blip r:embed="rId15"/>
                <a:stretch>
                  <a:fillRect l="-23810" r="-21429"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87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par>
                                <p:cTn id="17" presetID="10" presetClass="exit" presetSubtype="0" fill="hold" grpId="0" nodeType="withEffect">
                                  <p:stCondLst>
                                    <p:cond delay="250"/>
                                  </p:stCondLst>
                                  <p:childTnLst>
                                    <p:animEffect transition="out" filter="fade">
                                      <p:cBhvr>
                                        <p:cTn id="18" dur="500"/>
                                        <p:tgtEl>
                                          <p:spTgt spid="76"/>
                                        </p:tgtEl>
                                      </p:cBhvr>
                                    </p:animEffect>
                                    <p:set>
                                      <p:cBhvr>
                                        <p:cTn id="19" dur="1" fill="hold">
                                          <p:stCondLst>
                                            <p:cond delay="499"/>
                                          </p:stCondLst>
                                        </p:cTn>
                                        <p:tgtEl>
                                          <p:spTgt spid="76"/>
                                        </p:tgtEl>
                                        <p:attrNameLst>
                                          <p:attrName>style.visibility</p:attrName>
                                        </p:attrNameLst>
                                      </p:cBhvr>
                                      <p:to>
                                        <p:strVal val="hidden"/>
                                      </p:to>
                                    </p:set>
                                  </p:childTnLst>
                                </p:cTn>
                              </p:par>
                              <p:par>
                                <p:cTn id="20" presetID="10" presetClass="exit" presetSubtype="0" fill="hold" grpId="0" nodeType="withEffect">
                                  <p:stCondLst>
                                    <p:cond delay="25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250"/>
                                  </p:stCondLst>
                                  <p:childTnLst>
                                    <p:animEffect transition="out" filter="fad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10" presetClass="exit" presetSubtype="0" fill="hold" grpId="0" nodeType="withEffect">
                                  <p:stCondLst>
                                    <p:cond delay="25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9" grpId="0"/>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楕円 37"/>
          <p:cNvSpPr/>
          <p:nvPr/>
        </p:nvSpPr>
        <p:spPr>
          <a:xfrm>
            <a:off x="4183244" y="4677470"/>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8" name="コンテンツ プレースホルダー 3"/>
          <p:cNvSpPr>
            <a:spLocks noGrp="1"/>
          </p:cNvSpPr>
          <p:nvPr>
            <p:ph idx="10"/>
          </p:nvPr>
        </p:nvSpPr>
        <p:spPr>
          <a:xfrm>
            <a:off x="243175" y="2106495"/>
            <a:ext cx="11627257" cy="4298836"/>
          </a:xfrm>
        </p:spPr>
        <p:txBody>
          <a:bodyPr lIns="0"/>
          <a:lstStyle/>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a:p>
        </p:txBody>
      </p:sp>
      <p:sp>
        <p:nvSpPr>
          <p:cNvPr id="9" name="楕円 8"/>
          <p:cNvSpPr/>
          <p:nvPr/>
        </p:nvSpPr>
        <p:spPr>
          <a:xfrm>
            <a:off x="1417149" y="4664554"/>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90212" y="3843143"/>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84306" y="420218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373237" y="390771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050359" y="4034288"/>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08274" y="3371034"/>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715002" y="428108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779982" y="50659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1233347" y="4202671"/>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1374359" y="4358288"/>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143347" y="459140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正方形/長方形 19"/>
              <p:cNvSpPr/>
              <p:nvPr/>
            </p:nvSpPr>
            <p:spPr>
              <a:xfrm>
                <a:off x="3774377" y="5548073"/>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774377" y="5548073"/>
                <a:ext cx="1737527" cy="369332"/>
              </a:xfrm>
              <a:prstGeom prst="rect">
                <a:avLst/>
              </a:prstGeom>
              <a:blipFill>
                <a:blip r:embed="rId3"/>
                <a:stretch>
                  <a:fillRect l="-2807" t="-8197" b="-26230"/>
                </a:stretch>
              </a:blipFill>
            </p:spPr>
            <p:txBody>
              <a:bodyPr/>
              <a:lstStyle/>
              <a:p>
                <a:r>
                  <a:rPr lang="ja-JP" altLang="en-US">
                    <a:noFill/>
                  </a:rPr>
                  <a:t> </a:t>
                </a:r>
              </a:p>
            </p:txBody>
          </p:sp>
        </mc:Fallback>
      </mc:AlternateContent>
      <p:sp>
        <p:nvSpPr>
          <p:cNvPr id="21" name="星 5 20"/>
          <p:cNvSpPr/>
          <p:nvPr/>
        </p:nvSpPr>
        <p:spPr>
          <a:xfrm>
            <a:off x="3579390" y="5606739"/>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268297" y="5660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p:cNvSpPr/>
              <p:nvPr/>
            </p:nvSpPr>
            <p:spPr>
              <a:xfrm>
                <a:off x="2427283" y="5548073"/>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427283" y="5548073"/>
                <a:ext cx="1016881" cy="369332"/>
              </a:xfrm>
              <a:prstGeom prst="rect">
                <a:avLst/>
              </a:prstGeom>
              <a:blipFill>
                <a:blip r:embed="rId4"/>
                <a:stretch>
                  <a:fillRect l="-4790" t="-8197" b="-26230"/>
                </a:stretch>
              </a:blipFill>
            </p:spPr>
            <p:txBody>
              <a:bodyPr/>
              <a:lstStyle/>
              <a:p>
                <a:r>
                  <a:rPr lang="ja-JP" altLang="en-US">
                    <a:noFill/>
                  </a:rPr>
                  <a:t> </a:t>
                </a:r>
              </a:p>
            </p:txBody>
          </p:sp>
        </mc:Fallback>
      </mc:AlternateContent>
      <p:sp>
        <p:nvSpPr>
          <p:cNvPr id="24" name="楕円 23"/>
          <p:cNvSpPr/>
          <p:nvPr/>
        </p:nvSpPr>
        <p:spPr>
          <a:xfrm>
            <a:off x="3499693" y="3682711"/>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3393787" y="436721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261682" y="3762785"/>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3799322" y="4044334"/>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157237" y="3381080"/>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4528945" y="507599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4123322" y="4368334"/>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4570" y="4202186"/>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flipH="1">
            <a:off x="3653170" y="4598268"/>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160000" flipH="1">
            <a:off x="3678806" y="3941694"/>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1160000" flipH="1">
            <a:off x="4380617" y="406830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1856383" y="479824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1856383" y="4798246"/>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875789" y="3821058"/>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875789" y="3821058"/>
                <a:ext cx="470385" cy="369332"/>
              </a:xfrm>
              <a:prstGeom prst="rect">
                <a:avLst/>
              </a:prstGeom>
              <a:blipFill>
                <a:blip r:embed="rId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891613" y="462217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891613" y="462217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1839592" y="411495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1839592" y="4114956"/>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4622295" y="485982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622295" y="4859824"/>
                <a:ext cx="47570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3750187" y="3712156"/>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750187" y="3712156"/>
                <a:ext cx="470385"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3657525" y="485423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3657525" y="4854235"/>
                <a:ext cx="475707" cy="369332"/>
              </a:xfrm>
              <a:prstGeom prst="rect">
                <a:avLst/>
              </a:prstGeom>
              <a:blipFill>
                <a:blip r:embed="rId11"/>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4605504" y="417653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605504" y="4176534"/>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1260836" y="4528742"/>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1260836" y="4528742"/>
                <a:ext cx="701987"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4027057" y="4527568"/>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4027057" y="4527568"/>
                <a:ext cx="701987" cy="369332"/>
              </a:xfrm>
              <a:prstGeom prst="rect">
                <a:avLst/>
              </a:prstGeom>
              <a:blipFill>
                <a:blip r:embed="rId14"/>
                <a:stretch>
                  <a:fillRect b="-3333"/>
                </a:stretch>
              </a:blipFill>
            </p:spPr>
            <p:txBody>
              <a:bodyPr/>
              <a:lstStyle/>
              <a:p>
                <a:r>
                  <a:rPr lang="ja-JP" altLang="en-US">
                    <a:noFill/>
                  </a:rPr>
                  <a:t> </a:t>
                </a:r>
              </a:p>
            </p:txBody>
          </p:sp>
        </mc:Fallback>
      </mc:AlternateContent>
      <p:cxnSp>
        <p:nvCxnSpPr>
          <p:cNvPr id="49" name="直線矢印コネクタ 48"/>
          <p:cNvCxnSpPr/>
          <p:nvPr/>
        </p:nvCxnSpPr>
        <p:spPr>
          <a:xfrm>
            <a:off x="4680961" y="5198626"/>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939499" y="521073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537902" y="524915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537902" y="5249150"/>
                <a:ext cx="202811" cy="276999"/>
              </a:xfrm>
              <a:prstGeom prst="rect">
                <a:avLst/>
              </a:prstGeom>
              <a:blipFill>
                <a:blip r:embed="rId15"/>
                <a:stretch>
                  <a:fillRect l="-14706" r="-8824"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1816015" y="524636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816015" y="5246360"/>
                <a:ext cx="202811" cy="276999"/>
              </a:xfrm>
              <a:prstGeom prst="rect">
                <a:avLst/>
              </a:prstGeom>
              <a:blipFill>
                <a:blip r:embed="rId16"/>
                <a:stretch>
                  <a:fillRect l="-15152" r="-12121" b="-4444"/>
                </a:stretch>
              </a:blipFill>
            </p:spPr>
            <p:txBody>
              <a:bodyPr/>
              <a:lstStyle/>
              <a:p>
                <a:r>
                  <a:rPr lang="ja-JP" altLang="en-US">
                    <a:noFill/>
                  </a:rPr>
                  <a:t> </a:t>
                </a:r>
              </a:p>
            </p:txBody>
          </p:sp>
        </mc:Fallback>
      </mc:AlternateContent>
      <p:sp>
        <p:nvSpPr>
          <p:cNvPr id="53" name="テキスト ボックス 52"/>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633799" y="5606739"/>
                <a:ext cx="1518877" cy="276999"/>
              </a:xfrm>
              <a:prstGeom prst="rect">
                <a:avLst/>
              </a:prstGeom>
              <a:noFill/>
            </p:spPr>
            <p:txBody>
              <a:bodyPr wrap="none" lIns="0" tIns="0" rIns="0" bIns="0" rtlCol="0">
                <a:spAutoFit/>
              </a:bodyPr>
              <a:lstStyle/>
              <a:p>
                <a:r>
                  <a:rPr kumimoji="1" lang="en-US" altLang="ja-JP" b="0" dirty="0" smtClean="0">
                    <a:solidFill>
                      <a:schemeClr val="tx1"/>
                    </a:solidFill>
                  </a:rPr>
                  <a:t>Niche radius: </a:t>
                </a:r>
                <a14:m>
                  <m:oMath xmlns:m="http://schemas.openxmlformats.org/officeDocument/2006/math">
                    <m:r>
                      <a:rPr kumimoji="1" lang="en-US" altLang="ja-JP" b="0" i="1" smtClean="0">
                        <a:solidFill>
                          <a:schemeClr val="tx1"/>
                        </a:solidFill>
                        <a:latin typeface="Cambria Math" panose="02040503050406030204" pitchFamily="18" charset="0"/>
                      </a:rPr>
                      <m:t>𝜎</m:t>
                    </m:r>
                  </m:oMath>
                </a14:m>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633799" y="5606739"/>
                <a:ext cx="1518877" cy="276999"/>
              </a:xfrm>
              <a:prstGeom prst="rect">
                <a:avLst/>
              </a:prstGeom>
              <a:blipFill>
                <a:blip r:embed="rId17"/>
                <a:stretch>
                  <a:fillRect l="-9639" t="-26667" r="-2811" b="-53333"/>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kumimoji="1"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p:graphicFrame>
        <p:nvGraphicFramePr>
          <p:cNvPr id="57" name="表 56"/>
          <p:cNvGraphicFramePr>
            <a:graphicFrameLocks noGrp="1"/>
          </p:cNvGraphicFramePr>
          <p:nvPr>
            <p:extLst>
              <p:ext uri="{D42A27DB-BD31-4B8C-83A1-F6EECF244321}">
                <p14:modId xmlns:p14="http://schemas.microsoft.com/office/powerpoint/2010/main" val="2628959114"/>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8" name="テキスト ボックス 57"/>
          <p:cNvSpPr txBox="1"/>
          <p:nvPr/>
        </p:nvSpPr>
        <p:spPr>
          <a:xfrm>
            <a:off x="862885" y="6100794"/>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60" name="テキスト ボックス 59"/>
          <p:cNvSpPr txBox="1"/>
          <p:nvPr/>
        </p:nvSpPr>
        <p:spPr>
          <a:xfrm>
            <a:off x="510276" y="602982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9" name="楕円 28"/>
          <p:cNvSpPr/>
          <p:nvPr/>
        </p:nvSpPr>
        <p:spPr>
          <a:xfrm>
            <a:off x="4603447" y="41361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3842828" y="40422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752828" y="47564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78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コンテンツ プレースホルダー 20"/>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056804" y="1737260"/>
            <a:ext cx="5007044" cy="3753853"/>
          </a:xfr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5" y="1733983"/>
            <a:ext cx="5026786" cy="3770090"/>
          </a:xfrm>
          <a:prstGeom prst="rect">
            <a:avLst/>
          </a:prstGeom>
        </p:spPr>
      </p:pic>
      <p:sp>
        <p:nvSpPr>
          <p:cNvPr id="2" name="タイトル 1"/>
          <p:cNvSpPr>
            <a:spLocks noGrp="1"/>
          </p:cNvSpPr>
          <p:nvPr>
            <p:ph type="title"/>
          </p:nvPr>
        </p:nvSpPr>
        <p:spPr/>
        <p:txBody>
          <a:bodyPr/>
          <a:lstStyle/>
          <a:p>
            <a:r>
              <a:rPr lang="ja-JP" altLang="en-US" dirty="0"/>
              <a:t>多点探索</a:t>
            </a:r>
            <a:r>
              <a:rPr lang="ja-JP" altLang="en-US" dirty="0" smtClean="0"/>
              <a:t>アルゴリズム</a:t>
            </a:r>
            <a:endParaRPr kumimoji="1" lang="ja-JP" altLang="en-US" dirty="0"/>
          </a:p>
        </p:txBody>
      </p:sp>
      <p:sp>
        <p:nvSpPr>
          <p:cNvPr id="3" name="コンテンツ プレースホルダー 2"/>
          <p:cNvSpPr>
            <a:spLocks noGrp="1"/>
          </p:cNvSpPr>
          <p:nvPr>
            <p:ph idx="1"/>
          </p:nvPr>
        </p:nvSpPr>
        <p:spPr>
          <a:xfrm>
            <a:off x="243175" y="1261651"/>
            <a:ext cx="11627257" cy="614197"/>
          </a:xfrm>
        </p:spPr>
        <p:txBody>
          <a:bodyPr/>
          <a:lstStyle/>
          <a:p>
            <a:r>
              <a:rPr kumimoji="1" lang="ja-JP" altLang="en-US" dirty="0" smtClean="0"/>
              <a:t>集団</a:t>
            </a:r>
            <a:r>
              <a:rPr lang="ja-JP" altLang="en-US" dirty="0" smtClean="0"/>
              <a:t>が評価値の高い方</a:t>
            </a:r>
            <a:r>
              <a:rPr kumimoji="1" lang="ja-JP" altLang="en-US" dirty="0" smtClean="0"/>
              <a:t>へ収束する探索</a:t>
            </a:r>
            <a:endParaRPr kumimoji="1" lang="ja-JP" altLang="en-US" dirty="0"/>
          </a:p>
        </p:txBody>
      </p:sp>
      <p:sp>
        <p:nvSpPr>
          <p:cNvPr id="8" name="右矢印 7"/>
          <p:cNvSpPr/>
          <p:nvPr/>
        </p:nvSpPr>
        <p:spPr>
          <a:xfrm>
            <a:off x="5576508" y="3148878"/>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5776" y="5313630"/>
            <a:ext cx="4133850" cy="369332"/>
          </a:xfrm>
          <a:prstGeom prst="rect">
            <a:avLst/>
          </a:prstGeom>
          <a:noFill/>
        </p:spPr>
        <p:txBody>
          <a:bodyPr wrap="square" rtlCol="0">
            <a:spAutoFit/>
          </a:bodyPr>
          <a:lstStyle/>
          <a:p>
            <a:pPr algn="ctr"/>
            <a:r>
              <a:rPr kumimoji="1" lang="ja-JP" altLang="en-US" dirty="0" smtClean="0"/>
              <a:t>探索開始時</a:t>
            </a:r>
            <a:endParaRPr kumimoji="1" lang="ja-JP" altLang="en-US" dirty="0"/>
          </a:p>
        </p:txBody>
      </p:sp>
      <p:sp>
        <p:nvSpPr>
          <p:cNvPr id="10" name="楕円 9"/>
          <p:cNvSpPr/>
          <p:nvPr/>
        </p:nvSpPr>
        <p:spPr>
          <a:xfrm>
            <a:off x="2350379" y="2783146"/>
            <a:ext cx="768719" cy="447463"/>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350379" y="3781257"/>
            <a:ext cx="768719" cy="447463"/>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82767" y="4217177"/>
            <a:ext cx="1367292" cy="369332"/>
          </a:xfrm>
          <a:prstGeom prst="rect">
            <a:avLst/>
          </a:prstGeom>
          <a:noFill/>
        </p:spPr>
        <p:txBody>
          <a:bodyPr wrap="square" rtlCol="0">
            <a:spAutoFit/>
          </a:bodyPr>
          <a:lstStyle/>
          <a:p>
            <a:pPr algn="ctr"/>
            <a:r>
              <a:rPr kumimoji="1" lang="ja-JP" altLang="en-US" b="1" dirty="0" smtClean="0">
                <a:solidFill>
                  <a:schemeClr val="tx2"/>
                </a:solidFill>
              </a:rPr>
              <a:t>最適解</a:t>
            </a:r>
            <a:endParaRPr kumimoji="1" lang="ja-JP" altLang="en-US" b="1" dirty="0">
              <a:solidFill>
                <a:schemeClr val="tx2"/>
              </a:solidFill>
            </a:endParaRPr>
          </a:p>
        </p:txBody>
      </p:sp>
      <p:sp>
        <p:nvSpPr>
          <p:cNvPr id="13" name="テキスト ボックス 12"/>
          <p:cNvSpPr txBox="1"/>
          <p:nvPr/>
        </p:nvSpPr>
        <p:spPr>
          <a:xfrm>
            <a:off x="2876432" y="2644855"/>
            <a:ext cx="1367292" cy="369332"/>
          </a:xfrm>
          <a:prstGeom prst="rect">
            <a:avLst/>
          </a:prstGeom>
          <a:noFill/>
        </p:spPr>
        <p:txBody>
          <a:bodyPr wrap="square" rtlCol="0">
            <a:spAutoFit/>
          </a:bodyPr>
          <a:lstStyle/>
          <a:p>
            <a:pPr algn="ctr"/>
            <a:r>
              <a:rPr kumimoji="1" lang="ja-JP" altLang="en-US" b="1" dirty="0" smtClean="0">
                <a:solidFill>
                  <a:schemeClr val="tx2"/>
                </a:solidFill>
              </a:rPr>
              <a:t>局所解</a:t>
            </a:r>
            <a:endParaRPr kumimoji="1" lang="ja-JP" altLang="en-US" b="1" dirty="0">
              <a:solidFill>
                <a:schemeClr val="tx2"/>
              </a:solidFill>
            </a:endParaRPr>
          </a:p>
        </p:txBody>
      </p:sp>
      <p:sp>
        <p:nvSpPr>
          <p:cNvPr id="14" name="テキスト ボックス 13"/>
          <p:cNvSpPr txBox="1"/>
          <p:nvPr/>
        </p:nvSpPr>
        <p:spPr>
          <a:xfrm>
            <a:off x="6573795" y="5387975"/>
            <a:ext cx="5163093" cy="461665"/>
          </a:xfrm>
          <a:prstGeom prst="rect">
            <a:avLst/>
          </a:prstGeom>
          <a:noFill/>
        </p:spPr>
        <p:txBody>
          <a:bodyPr wrap="square" rtlCol="0">
            <a:spAutoFit/>
          </a:bodyPr>
          <a:lstStyle/>
          <a:p>
            <a:pPr algn="ctr"/>
            <a:r>
              <a:rPr kumimoji="1" lang="ja-JP" altLang="en-US" sz="2400" dirty="0" smtClean="0">
                <a:solidFill>
                  <a:srgbClr val="FF0000"/>
                </a:solidFill>
              </a:rPr>
              <a:t>　一つの最適解あるいは局所解に収束</a:t>
            </a:r>
            <a:endParaRPr kumimoji="1" lang="en-US" altLang="ja-JP" sz="2400" dirty="0" smtClean="0">
              <a:solidFill>
                <a:srgbClr val="FF0000"/>
              </a:solidFill>
            </a:endParaRPr>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3</a:t>
            </a:r>
            <a:endParaRPr kumimoji="1" lang="ja-JP" altLang="en-US" sz="2400" b="1" dirty="0"/>
          </a:p>
        </p:txBody>
      </p:sp>
      <p:sp>
        <p:nvSpPr>
          <p:cNvPr id="18" name="テキスト ボックス 17"/>
          <p:cNvSpPr txBox="1"/>
          <p:nvPr/>
        </p:nvSpPr>
        <p:spPr>
          <a:xfrm>
            <a:off x="3698047" y="5334796"/>
            <a:ext cx="1222085" cy="338554"/>
          </a:xfrm>
          <a:prstGeom prst="rect">
            <a:avLst/>
          </a:prstGeom>
          <a:noFill/>
        </p:spPr>
        <p:txBody>
          <a:bodyPr wrap="square" rtlCol="0">
            <a:spAutoFit/>
          </a:bodyPr>
          <a:lstStyle/>
          <a:p>
            <a:r>
              <a:rPr kumimoji="1" lang="ja-JP" altLang="en-US" sz="1600" dirty="0" smtClean="0"/>
              <a:t>：探索点</a:t>
            </a:r>
            <a:endParaRPr kumimoji="1" lang="ja-JP" altLang="en-US" sz="1600" dirty="0"/>
          </a:p>
        </p:txBody>
      </p:sp>
      <p:sp>
        <p:nvSpPr>
          <p:cNvPr id="19" name="楕円 18"/>
          <p:cNvSpPr/>
          <p:nvPr/>
        </p:nvSpPr>
        <p:spPr>
          <a:xfrm>
            <a:off x="3652904" y="5444430"/>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04854" y="5336030"/>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3" name="下矢印 22"/>
          <p:cNvSpPr/>
          <p:nvPr/>
        </p:nvSpPr>
        <p:spPr>
          <a:xfrm>
            <a:off x="4787933" y="2288912"/>
            <a:ext cx="36000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048836" y="2848685"/>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5" name="テキスト ボックス 24"/>
          <p:cNvSpPr txBox="1"/>
          <p:nvPr/>
        </p:nvSpPr>
        <p:spPr>
          <a:xfrm>
            <a:off x="4764656" y="1857680"/>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6" name="テキスト ボックス 25"/>
          <p:cNvSpPr txBox="1"/>
          <p:nvPr/>
        </p:nvSpPr>
        <p:spPr>
          <a:xfrm>
            <a:off x="4764656" y="5197867"/>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27" name="テキスト ボックス 26"/>
          <p:cNvSpPr txBox="1"/>
          <p:nvPr/>
        </p:nvSpPr>
        <p:spPr>
          <a:xfrm>
            <a:off x="1107084" y="6052490"/>
            <a:ext cx="923146" cy="504000"/>
          </a:xfrm>
          <a:prstGeom prst="rect">
            <a:avLst/>
          </a:prstGeom>
          <a:noFill/>
          <a:ln w="28575">
            <a:solidFill>
              <a:schemeClr val="accent6"/>
            </a:solidFill>
          </a:ln>
        </p:spPr>
        <p:txBody>
          <a:bodyPr wrap="square" rtlCol="0" anchor="ctr">
            <a:spAutoFit/>
          </a:bodyPr>
          <a:lstStyle/>
          <a:p>
            <a:pPr algn="ctr"/>
            <a:r>
              <a:rPr kumimoji="1" lang="ja-JP" altLang="en-US" b="1" dirty="0" smtClean="0">
                <a:solidFill>
                  <a:schemeClr val="accent6"/>
                </a:solidFill>
              </a:rPr>
              <a:t>目的</a:t>
            </a:r>
            <a:endParaRPr kumimoji="1" lang="ja-JP" altLang="en-US" b="1" dirty="0">
              <a:solidFill>
                <a:schemeClr val="accent6"/>
              </a:solidFill>
            </a:endParaRPr>
          </a:p>
        </p:txBody>
      </p:sp>
      <p:sp>
        <p:nvSpPr>
          <p:cNvPr id="28" name="テキスト ボックス 27"/>
          <p:cNvSpPr txBox="1"/>
          <p:nvPr/>
        </p:nvSpPr>
        <p:spPr>
          <a:xfrm>
            <a:off x="2030229" y="6104435"/>
            <a:ext cx="9560409" cy="461665"/>
          </a:xfrm>
          <a:prstGeom prst="rect">
            <a:avLst/>
          </a:prstGeom>
          <a:noFill/>
        </p:spPr>
        <p:txBody>
          <a:bodyPr wrap="square" rtlCol="0">
            <a:spAutoFit/>
          </a:bodyPr>
          <a:lstStyle/>
          <a:p>
            <a:pPr algn="ctr"/>
            <a:r>
              <a:rPr kumimoji="1" lang="en-US" altLang="ja-JP" sz="2400" b="1" dirty="0" smtClean="0">
                <a:solidFill>
                  <a:schemeClr val="accent6"/>
                </a:solidFill>
              </a:rPr>
              <a:t>『</a:t>
            </a:r>
            <a:r>
              <a:rPr kumimoji="1" lang="ja-JP" altLang="en-US" sz="2400" b="1" dirty="0" smtClean="0">
                <a:solidFill>
                  <a:schemeClr val="accent6"/>
                </a:solidFill>
              </a:rPr>
              <a:t>多点探索アルゴリズム </a:t>
            </a:r>
            <a:r>
              <a:rPr kumimoji="1" lang="en-US" altLang="ja-JP" sz="2400" b="1" dirty="0" smtClean="0">
                <a:solidFill>
                  <a:schemeClr val="accent6"/>
                </a:solidFill>
              </a:rPr>
              <a:t>+ </a:t>
            </a:r>
            <a:r>
              <a:rPr kumimoji="1" lang="ja-JP" altLang="en-US" sz="2400" b="1" dirty="0" smtClean="0">
                <a:solidFill>
                  <a:schemeClr val="accent6"/>
                </a:solidFill>
              </a:rPr>
              <a:t>複数局所解保持機構</a:t>
            </a:r>
            <a:r>
              <a:rPr kumimoji="1" lang="en-US" altLang="ja-JP" sz="2400" b="1" dirty="0" smtClean="0">
                <a:solidFill>
                  <a:schemeClr val="accent6"/>
                </a:solidFill>
              </a:rPr>
              <a:t>』</a:t>
            </a:r>
            <a:r>
              <a:rPr kumimoji="1" lang="ja-JP" altLang="en-US" sz="2400" b="1" dirty="0" smtClean="0">
                <a:solidFill>
                  <a:schemeClr val="accent6"/>
                </a:solidFill>
              </a:rPr>
              <a:t>の提案と有効性の検証</a:t>
            </a:r>
            <a:endParaRPr kumimoji="1" lang="en-US" altLang="ja-JP" sz="2400" b="1" dirty="0" smtClean="0">
              <a:solidFill>
                <a:schemeClr val="accent6"/>
              </a:solidFill>
            </a:endParaRPr>
          </a:p>
        </p:txBody>
      </p:sp>
    </p:spTree>
    <p:extLst>
      <p:ext uri="{BB962C8B-B14F-4D97-AF65-F5344CB8AC3E}">
        <p14:creationId xmlns:p14="http://schemas.microsoft.com/office/powerpoint/2010/main" val="13971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大域探索と局所探索を同時に実施</a:t>
            </a:r>
            <a:endParaRPr kumimoji="1" lang="ja-JP" altLang="en-US" dirty="0"/>
          </a:p>
        </p:txBody>
      </p:sp>
      <p:pic>
        <p:nvPicPr>
          <p:cNvPr id="7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220877883"/>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1" name="楕円 8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矢印コネクタ 87"/>
          <p:cNvCxnSpPr/>
          <p:nvPr/>
        </p:nvCxnSpPr>
        <p:spPr>
          <a:xfrm flipH="1">
            <a:off x="8359524" y="3247784"/>
            <a:ext cx="371789" cy="31165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楕円 89"/>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1" name="テキスト ボックス 90"/>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2" name="テキスト ボックス 9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cxnSp>
        <p:nvCxnSpPr>
          <p:cNvPr id="93" name="直線矢印コネクタ 92"/>
          <p:cNvCxnSpPr/>
          <p:nvPr/>
        </p:nvCxnSpPr>
        <p:spPr>
          <a:xfrm>
            <a:off x="6712429" y="3289707"/>
            <a:ext cx="825193" cy="31891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7248185" y="3764454"/>
            <a:ext cx="464488" cy="25407"/>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7394369" y="4133803"/>
            <a:ext cx="410980" cy="4764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8469864" y="4309256"/>
            <a:ext cx="361560" cy="34101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楕円 100"/>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p:cNvSpPr txBox="1"/>
              <p:nvPr/>
            </p:nvSpPr>
            <p:spPr>
              <a:xfrm>
                <a:off x="8559116" y="3372942"/>
                <a:ext cx="3211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1</m:t>
                          </m:r>
                        </m:sub>
                      </m:sSub>
                    </m:oMath>
                  </m:oMathPara>
                </a14:m>
                <a:endParaRPr kumimoji="1" lang="ja-JP" altLang="en-US" sz="2000" dirty="0">
                  <a:solidFill>
                    <a:srgbClr val="FF0000"/>
                  </a:solidFill>
                </a:endParaRPr>
              </a:p>
            </p:txBody>
          </p:sp>
        </mc:Choice>
        <mc:Fallback xmlns="">
          <p:sp>
            <p:nvSpPr>
              <p:cNvPr id="112" name="テキスト ボックス 111"/>
              <p:cNvSpPr txBox="1">
                <a:spLocks noRot="1" noChangeAspect="1" noMove="1" noResize="1" noEditPoints="1" noAdjustHandles="1" noChangeArrowheads="1" noChangeShapeType="1" noTextEdit="1"/>
              </p:cNvSpPr>
              <p:nvPr/>
            </p:nvSpPr>
            <p:spPr>
              <a:xfrm>
                <a:off x="8559116" y="3372942"/>
                <a:ext cx="321177" cy="307777"/>
              </a:xfrm>
              <a:prstGeom prst="rect">
                <a:avLst/>
              </a:prstGeom>
              <a:blipFill>
                <a:blip r:embed="rId16"/>
                <a:stretch>
                  <a:fillRect l="-7547" r="-566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637376" y="41802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5</m:t>
                          </m:r>
                        </m:sub>
                      </m:sSub>
                    </m:oMath>
                  </m:oMathPara>
                </a14:m>
                <a:endParaRPr kumimoji="1" lang="ja-JP" altLang="en-US" sz="2000" dirty="0">
                  <a:solidFill>
                    <a:srgbClr val="FF0000"/>
                  </a:solidFill>
                </a:endParaRPr>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637376" y="4180250"/>
                <a:ext cx="327141" cy="307777"/>
              </a:xfrm>
              <a:prstGeom prst="rect">
                <a:avLst/>
              </a:prstGeom>
              <a:blipFill>
                <a:blip r:embed="rId17"/>
                <a:stretch>
                  <a:fillRect l="-9259" r="-5556"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p:cNvSpPr txBox="1"/>
              <p:nvPr/>
            </p:nvSpPr>
            <p:spPr>
              <a:xfrm>
                <a:off x="7146324" y="4184367"/>
                <a:ext cx="3161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4</m:t>
                          </m:r>
                        </m:sub>
                      </m:sSub>
                    </m:oMath>
                  </m:oMathPara>
                </a14:m>
                <a:endParaRPr kumimoji="1" lang="ja-JP" altLang="en-US" sz="2000" dirty="0">
                  <a:solidFill>
                    <a:srgbClr val="FF0000"/>
                  </a:solidFill>
                </a:endParaRPr>
              </a:p>
            </p:txBody>
          </p:sp>
        </mc:Choice>
        <mc:Fallback xmlns="">
          <p:sp>
            <p:nvSpPr>
              <p:cNvPr id="114" name="テキスト ボックス 113"/>
              <p:cNvSpPr txBox="1">
                <a:spLocks noRot="1" noChangeAspect="1" noMove="1" noResize="1" noEditPoints="1" noAdjustHandles="1" noChangeArrowheads="1" noChangeShapeType="1" noTextEdit="1"/>
              </p:cNvSpPr>
              <p:nvPr/>
            </p:nvSpPr>
            <p:spPr>
              <a:xfrm>
                <a:off x="7146324" y="4184367"/>
                <a:ext cx="316176" cy="307777"/>
              </a:xfrm>
              <a:prstGeom prst="rect">
                <a:avLst/>
              </a:prstGeom>
              <a:blipFill>
                <a:blip r:embed="rId18"/>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7311081" y="37683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7311081" y="3768350"/>
                <a:ext cx="327141" cy="307777"/>
              </a:xfrm>
              <a:prstGeom prst="rect">
                <a:avLst/>
              </a:prstGeom>
              <a:blipFill>
                <a:blip r:embed="rId19"/>
                <a:stretch>
                  <a:fillRect l="-7407" r="-740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p:cNvSpPr txBox="1"/>
              <p:nvPr/>
            </p:nvSpPr>
            <p:spPr>
              <a:xfrm>
                <a:off x="7055705" y="3129914"/>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2</m:t>
                          </m:r>
                        </m:sub>
                      </m:sSub>
                    </m:oMath>
                  </m:oMathPara>
                </a14:m>
                <a:endParaRPr kumimoji="1" lang="ja-JP" altLang="en-US" sz="2000" dirty="0">
                  <a:solidFill>
                    <a:srgbClr val="FF0000"/>
                  </a:solidFill>
                </a:endParaRPr>
              </a:p>
            </p:txBody>
          </p:sp>
        </mc:Choice>
        <mc:Fallback xmlns="">
          <p:sp>
            <p:nvSpPr>
              <p:cNvPr id="116" name="テキスト ボックス 115"/>
              <p:cNvSpPr txBox="1">
                <a:spLocks noRot="1" noChangeAspect="1" noMove="1" noResize="1" noEditPoints="1" noAdjustHandles="1" noChangeArrowheads="1" noChangeShapeType="1" noTextEdit="1"/>
              </p:cNvSpPr>
              <p:nvPr/>
            </p:nvSpPr>
            <p:spPr>
              <a:xfrm>
                <a:off x="7055705" y="3129914"/>
                <a:ext cx="327141" cy="307777"/>
              </a:xfrm>
              <a:prstGeom prst="rect">
                <a:avLst/>
              </a:prstGeom>
              <a:blipFill>
                <a:blip r:embed="rId20"/>
                <a:stretch>
                  <a:fillRect l="-7407" r="-7407" b="-19608"/>
                </a:stretch>
              </a:blipFill>
            </p:spPr>
            <p:txBody>
              <a:bodyPr/>
              <a:lstStyle/>
              <a:p>
                <a:r>
                  <a:rPr lang="ja-JP" altLang="en-US">
                    <a:noFill/>
                  </a:rPr>
                  <a:t> </a:t>
                </a:r>
              </a:p>
            </p:txBody>
          </p:sp>
        </mc:Fallback>
      </mc:AlternateContent>
      <p:sp>
        <p:nvSpPr>
          <p:cNvPr id="83" name="楕円 8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117" name="テキスト ボックス 116"/>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1"/>
                <a:stretch>
                  <a:fillRect l="-10989" t="-27500" r="-2747" b="-50000"/>
                </a:stretch>
              </a:blipFill>
            </p:spPr>
            <p:txBody>
              <a:bodyPr/>
              <a:lstStyle/>
              <a:p>
                <a:r>
                  <a:rPr lang="ja-JP" altLang="en-US">
                    <a:noFill/>
                  </a:rPr>
                  <a:t> </a:t>
                </a:r>
              </a:p>
            </p:txBody>
          </p:sp>
        </mc:Fallback>
      </mc:AlternateContent>
      <p:sp>
        <p:nvSpPr>
          <p:cNvPr id="118" name="楕円 117"/>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19" name="テキスト ボックス 118"/>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22"/>
                <a:stretch>
                  <a:fillRect l="-13158" t="-24390" r="-8553" b="-48780"/>
                </a:stretch>
              </a:blipFill>
            </p:spPr>
            <p:txBody>
              <a:bodyPr/>
              <a:lstStyle/>
              <a:p>
                <a:r>
                  <a:rPr lang="ja-JP" altLang="en-US">
                    <a:noFill/>
                  </a:rPr>
                  <a:t> </a:t>
                </a:r>
              </a:p>
            </p:txBody>
          </p:sp>
        </mc:Fallback>
      </mc:AlternateContent>
      <p:sp>
        <p:nvSpPr>
          <p:cNvPr id="82" name="楕円 8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119"/>
              <p:cNvSpPr txBox="1"/>
              <p:nvPr/>
            </p:nvSpPr>
            <p:spPr>
              <a:xfrm>
                <a:off x="8241431" y="3625100"/>
                <a:ext cx="505971" cy="281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1</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20" name="テキスト ボックス 119"/>
              <p:cNvSpPr txBox="1">
                <a:spLocks noRot="1" noChangeAspect="1" noMove="1" noResize="1" noEditPoints="1" noAdjustHandles="1" noChangeArrowheads="1" noChangeShapeType="1" noTextEdit="1"/>
              </p:cNvSpPr>
              <p:nvPr/>
            </p:nvSpPr>
            <p:spPr>
              <a:xfrm>
                <a:off x="8241431" y="3625100"/>
                <a:ext cx="505971" cy="281039"/>
              </a:xfrm>
              <a:prstGeom prst="rect">
                <a:avLst/>
              </a:prstGeom>
              <a:blipFill>
                <a:blip r:embed="rId23"/>
                <a:stretch>
                  <a:fillRect l="-6024" r="-2410" b="-19565"/>
                </a:stretch>
              </a:blipFill>
            </p:spPr>
            <p:txBody>
              <a:bodyPr/>
              <a:lstStyle/>
              <a:p>
                <a:r>
                  <a:rPr lang="ja-JP" altLang="en-US">
                    <a:noFill/>
                  </a:rPr>
                  <a:t> </a:t>
                </a:r>
              </a:p>
            </p:txBody>
          </p:sp>
        </mc:Fallback>
      </mc:AlternateContent>
      <p:sp>
        <p:nvSpPr>
          <p:cNvPr id="40" name="星 5 3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62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500"/>
                                        <p:tgtEl>
                                          <p:spTgt spid="11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fade">
                                      <p:cBhvr>
                                        <p:cTn id="70" dur="500"/>
                                        <p:tgtEl>
                                          <p:spTgt spid="103"/>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5" grpId="0" animBg="1"/>
      <p:bldP spid="90" grpId="0" animBg="1"/>
      <p:bldP spid="101" grpId="0" animBg="1"/>
      <p:bldP spid="102" grpId="0" animBg="1"/>
      <p:bldP spid="103" grpId="0" animBg="1"/>
      <p:bldP spid="104" grpId="0" animBg="1"/>
      <p:bldP spid="107" grpId="0"/>
      <p:bldP spid="108" grpId="0"/>
      <p:bldP spid="110" grpId="0"/>
      <p:bldP spid="111" grpId="0"/>
      <p:bldP spid="112" grpId="0"/>
      <p:bldP spid="113" grpId="0"/>
      <p:bldP spid="114" grpId="0"/>
      <p:bldP spid="115" grpId="0"/>
      <p:bldP spid="116" grpId="0"/>
      <p:bldP spid="83" grpId="0" animBg="1"/>
      <p:bldP spid="82" grpId="0" animBg="1"/>
      <p:bldP spid="1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1147170275"/>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11" name="楕円 1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891848" y="3756000"/>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891848" y="3756000"/>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833360"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833360" y="3718978"/>
                <a:ext cx="323935" cy="307777"/>
              </a:xfrm>
              <a:prstGeom prst="rect">
                <a:avLst/>
              </a:prstGeom>
              <a:blipFill>
                <a:blip r:embed="rId11"/>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2"/>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4"/>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278505" y="3513835"/>
                <a:ext cx="52527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1</m:t>
                              </m:r>
                            </m:sub>
                          </m:sSub>
                        </m:sub>
                      </m:sSub>
                    </m:oMath>
                  </m:oMathPara>
                </a14:m>
                <a:endParaRPr kumimoji="1" lang="ja-JP" altLang="en-US" dirty="0">
                  <a:solidFill>
                    <a:schemeClr val="accent6">
                      <a:lumMod val="75000"/>
                    </a:schemeClr>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78505" y="3513835"/>
                <a:ext cx="525272" cy="300788"/>
              </a:xfrm>
              <a:prstGeom prst="rect">
                <a:avLst/>
              </a:prstGeom>
              <a:blipFill>
                <a:blip r:embed="rId15"/>
                <a:stretch>
                  <a:fillRect l="-5814"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6"/>
                <a:stretch>
                  <a:fillRect l="-1796" t="-5455" b="-23636"/>
                </a:stretch>
              </a:blipFill>
            </p:spPr>
            <p:txBody>
              <a:bodyPr/>
              <a:lstStyle/>
              <a:p>
                <a:r>
                  <a:rPr lang="ja-JP" altLang="en-US">
                    <a:noFill/>
                  </a:rPr>
                  <a:t> </a:t>
                </a:r>
              </a:p>
            </p:txBody>
          </p:sp>
        </mc:Fallback>
      </mc:AlternateContent>
      <p:sp>
        <p:nvSpPr>
          <p:cNvPr id="30" name="楕円 29"/>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8"/>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角丸四角形吹き出し 33"/>
              <p:cNvSpPr/>
              <p:nvPr/>
            </p:nvSpPr>
            <p:spPr>
              <a:xfrm>
                <a:off x="9382596" y="2807115"/>
                <a:ext cx="2167286" cy="867868"/>
              </a:xfrm>
              <a:prstGeom prst="wedgeRoundRectCallout">
                <a:avLst>
                  <a:gd name="adj1" fmla="val -67329"/>
                  <a:gd name="adj2" fmla="val 4561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最良個体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b="0" dirty="0" smtClean="0">
                    <a:solidFill>
                      <a:schemeClr val="tx1">
                        <a:lumMod val="75000"/>
                        <a:lumOff val="25000"/>
                      </a:schemeClr>
                    </a:solidFill>
                  </a:rPr>
                  <a:t>周辺に個体候補を生成</a:t>
                </a:r>
                <a:endParaRPr kumimoji="1" lang="en-US" altLang="ja-JP" b="0" dirty="0" smtClean="0">
                  <a:solidFill>
                    <a:schemeClr val="tx1">
                      <a:lumMod val="75000"/>
                      <a:lumOff val="25000"/>
                    </a:schemeClr>
                  </a:solidFill>
                </a:endParaRPr>
              </a:p>
            </p:txBody>
          </p:sp>
        </mc:Choice>
        <mc:Fallback xmlns="">
          <p:sp>
            <p:nvSpPr>
              <p:cNvPr id="34" name="角丸四角形吹き出し 33"/>
              <p:cNvSpPr>
                <a:spLocks noRot="1" noChangeAspect="1" noMove="1" noResize="1" noEditPoints="1" noAdjustHandles="1" noChangeArrowheads="1" noChangeShapeType="1" noTextEdit="1"/>
              </p:cNvSpPr>
              <p:nvPr/>
            </p:nvSpPr>
            <p:spPr>
              <a:xfrm>
                <a:off x="9382596" y="2807115"/>
                <a:ext cx="2167286" cy="867868"/>
              </a:xfrm>
              <a:prstGeom prst="wedgeRoundRectCallout">
                <a:avLst>
                  <a:gd name="adj1" fmla="val -67329"/>
                  <a:gd name="adj2" fmla="val 45615"/>
                  <a:gd name="adj3" fmla="val 16667"/>
                </a:avLst>
              </a:prstGeom>
              <a:blipFill>
                <a:blip r:embed="rId19"/>
                <a:stretch>
                  <a:fillRect/>
                </a:stretch>
              </a:blipFill>
              <a:ln>
                <a:noFill/>
              </a:ln>
            </p:spPr>
            <p:txBody>
              <a:bodyPr/>
              <a:lstStyle/>
              <a:p>
                <a:r>
                  <a:rPr lang="ja-JP" altLang="en-US">
                    <a:noFill/>
                  </a:rPr>
                  <a:t> </a:t>
                </a:r>
              </a:p>
            </p:txBody>
          </p:sp>
        </mc:Fallback>
      </mc:AlternateContent>
      <p:sp>
        <p:nvSpPr>
          <p:cNvPr id="15" name="楕円 1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8772772" y="578655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0"/>
                <a:stretch>
                  <a:fillRect l="-10989" t="-27500" r="-2747" b="-50000"/>
                </a:stretch>
              </a:blipFill>
            </p:spPr>
            <p:txBody>
              <a:bodyPr/>
              <a:lstStyle/>
              <a:p>
                <a:r>
                  <a:rPr lang="ja-JP" altLang="en-US">
                    <a:noFill/>
                  </a:rPr>
                  <a:t> </a:t>
                </a:r>
              </a:p>
            </p:txBody>
          </p:sp>
        </mc:Fallback>
      </mc:AlternateContent>
      <p:sp>
        <p:nvSpPr>
          <p:cNvPr id="47" name="星 5 4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38" grpId="0" animBg="1"/>
      <p:bldP spid="39" grpId="0" animBg="1"/>
      <p:bldP spid="40" grpId="0" animBg="1"/>
      <p:bldP spid="41"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385896600"/>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楕円 6"/>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9"/>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0"/>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p:sp>
        <p:nvSpPr>
          <p:cNvPr id="17" name="楕円 16"/>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3"/>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333681" y="4507794"/>
                <a:ext cx="658705"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1</m:t>
                              </m:r>
                            </m:sub>
                          </m:sSub>
                        </m:sub>
                      </m:sSub>
                    </m:oMath>
                  </m:oMathPara>
                </a14:m>
                <a:endParaRPr kumimoji="1" lang="ja-JP" altLang="en-US" sz="2000" dirty="0">
                  <a:solidFill>
                    <a:schemeClr val="accent6"/>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333681" y="4507794"/>
                <a:ext cx="658705" cy="334194"/>
              </a:xfrm>
              <a:prstGeom prst="rect">
                <a:avLst/>
              </a:prstGeom>
              <a:blipFill>
                <a:blip r:embed="rId15"/>
                <a:stretch>
                  <a:fillRect l="-4630" b="-14545"/>
                </a:stretch>
              </a:blipFill>
            </p:spPr>
            <p:txBody>
              <a:bodyPr/>
              <a:lstStyle/>
              <a:p>
                <a:r>
                  <a:rPr lang="ja-JP" altLang="en-US">
                    <a:noFill/>
                  </a:rPr>
                  <a:t> </a:t>
                </a:r>
              </a:p>
            </p:txBody>
          </p:sp>
        </mc:Fallback>
      </mc:AlternateContent>
      <p:sp>
        <p:nvSpPr>
          <p:cNvPr id="28" name="楕円 2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ひし形 3"/>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ひし形 29"/>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ひし形 30"/>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ひし形 31"/>
          <p:cNvSpPr/>
          <p:nvPr/>
        </p:nvSpPr>
        <p:spPr>
          <a:xfrm>
            <a:off x="8669879" y="364002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ひし形 32"/>
          <p:cNvSpPr/>
          <p:nvPr/>
        </p:nvSpPr>
        <p:spPr>
          <a:xfrm>
            <a:off x="7425963" y="301395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ひし形 33"/>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ひし形 34"/>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7"/>
                <a:stretch>
                  <a:fillRect l="-1796" t="-5455" b="-23636"/>
                </a:stretch>
              </a:blipFill>
            </p:spPr>
            <p:txBody>
              <a:bodyPr/>
              <a:lstStyle/>
              <a:p>
                <a:r>
                  <a:rPr lang="ja-JP" altLang="en-US">
                    <a:noFill/>
                  </a:rPr>
                  <a:t> </a:t>
                </a:r>
              </a:p>
            </p:txBody>
          </p:sp>
        </mc:Fallback>
      </mc:AlternateContent>
      <p:sp>
        <p:nvSpPr>
          <p:cNvPr id="38" name="楕円 37"/>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8777424" y="576750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18"/>
                <a:stretch>
                  <a:fillRect l="-10989" t="-27500" r="-2747" b="-50000"/>
                </a:stretch>
              </a:blipFill>
            </p:spPr>
            <p:txBody>
              <a:bodyPr/>
              <a:lstStyle/>
              <a:p>
                <a:r>
                  <a:rPr lang="ja-JP" altLang="en-US">
                    <a:noFill/>
                  </a:rPr>
                  <a:t> </a:t>
                </a:r>
              </a:p>
            </p:txBody>
          </p:sp>
        </mc:Fallback>
      </mc:AlternateContent>
      <p:sp>
        <p:nvSpPr>
          <p:cNvPr id="43" name="星 5 4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41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repeatCount="3000" fill="hold" grpId="0" nodeType="clickEffect">
                                  <p:stCondLst>
                                    <p:cond delay="250"/>
                                  </p:stCondLst>
                                  <p:childTnLst>
                                    <p:animEffect transition="out" filter="randombar(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4" presetClass="entr" presetSubtype="10" repeatCount="3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xit" presetSubtype="10" repeatCount="3000" fill="hold" grpId="0" nodeType="withEffect">
                                  <p:stCondLst>
                                    <p:cond delay="500"/>
                                  </p:stCondLst>
                                  <p:childTnLst>
                                    <p:animEffect transition="out" filter="randombar(horizontal)">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4" presetClass="entr" presetSubtype="10" repeatCount="3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xit" presetSubtype="10" repeatCount="3000" fill="hold" grpId="0" nodeType="withEffect">
                                  <p:stCondLst>
                                    <p:cond delay="1000"/>
                                  </p:stCondLst>
                                  <p:childTnLst>
                                    <p:animEffect transition="out" filter="randombar(horizontal)">
                                      <p:cBhvr>
                                        <p:cTn id="18" dur="500"/>
                                        <p:tgtEl>
                                          <p:spTgt spid="35"/>
                                        </p:tgtEl>
                                      </p:cBhvr>
                                    </p:animEffect>
                                    <p:set>
                                      <p:cBhvr>
                                        <p:cTn id="19" dur="1" fill="hold">
                                          <p:stCondLst>
                                            <p:cond delay="499"/>
                                          </p:stCondLst>
                                        </p:cTn>
                                        <p:tgtEl>
                                          <p:spTgt spid="35"/>
                                        </p:tgtEl>
                                        <p:attrNameLst>
                                          <p:attrName>style.visibility</p:attrName>
                                        </p:attrNameLst>
                                      </p:cBhvr>
                                      <p:to>
                                        <p:strVal val="hidden"/>
                                      </p:to>
                                    </p:set>
                                  </p:childTnLst>
                                </p:cTn>
                              </p:par>
                              <p:par>
                                <p:cTn id="20" presetID="14" presetClass="entr" presetSubtype="10" repeatCount="3000" fill="hold" grpId="0"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repeatCount="3000" fill="hold" grpId="0"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559226088"/>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6333681" y="4507794"/>
                <a:ext cx="625043" cy="337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𝑖</m:t>
                              </m:r>
                            </m:sub>
                          </m:sSub>
                        </m:sub>
                      </m:sSub>
                    </m:oMath>
                  </m:oMathPara>
                </a14:m>
                <a:endParaRPr kumimoji="1" lang="ja-JP" altLang="en-US" sz="2000" dirty="0">
                  <a:solidFill>
                    <a:schemeClr val="accent6"/>
                  </a:solidFill>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333681" y="4507794"/>
                <a:ext cx="625043" cy="337593"/>
              </a:xfrm>
              <a:prstGeom prst="rect">
                <a:avLst/>
              </a:prstGeom>
              <a:blipFill>
                <a:blip r:embed="rId9"/>
                <a:stretch>
                  <a:fillRect l="-4854" b="-17857"/>
                </a:stretch>
              </a:blipFill>
            </p:spPr>
            <p:txBody>
              <a:bodyPr/>
              <a:lstStyle/>
              <a:p>
                <a:r>
                  <a:rPr lang="ja-JP" altLang="en-US">
                    <a:noFill/>
                  </a:rPr>
                  <a:t> </a:t>
                </a:r>
              </a:p>
            </p:txBody>
          </p:sp>
        </mc:Fallback>
      </mc:AlternateContent>
      <p:sp>
        <p:nvSpPr>
          <p:cNvPr id="11" name="楕円 1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1"/>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8274910" y="3889155"/>
                <a:ext cx="498919"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𝑖</m:t>
                              </m:r>
                            </m:sub>
                          </m:sSub>
                        </m:sub>
                      </m:sSub>
                    </m:oMath>
                  </m:oMathPara>
                </a14:m>
                <a:endParaRPr kumimoji="1" lang="ja-JP" altLang="en-US" dirty="0">
                  <a:solidFill>
                    <a:schemeClr val="accent6">
                      <a:lumMod val="75000"/>
                    </a:schemeClr>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8274910" y="3889155"/>
                <a:ext cx="498919" cy="304186"/>
              </a:xfrm>
              <a:prstGeom prst="rect">
                <a:avLst/>
              </a:prstGeom>
              <a:blipFill>
                <a:blip r:embed="rId12"/>
                <a:stretch>
                  <a:fillRect l="-6098" r="-2439" b="-18000"/>
                </a:stretch>
              </a:blipFill>
            </p:spPr>
            <p:txBody>
              <a:bodyPr/>
              <a:lstStyle/>
              <a:p>
                <a:r>
                  <a:rPr lang="ja-JP" altLang="en-US">
                    <a:noFill/>
                  </a:rPr>
                  <a:t> </a:t>
                </a:r>
              </a:p>
            </p:txBody>
          </p:sp>
        </mc:Fallback>
      </mc:AlternateContent>
      <p:sp>
        <p:nvSpPr>
          <p:cNvPr id="17" name="楕円 16"/>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8391502" y="3568816"/>
                <a:ext cx="505972" cy="292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𝑖</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91502" y="3568816"/>
                <a:ext cx="505972" cy="292901"/>
              </a:xfrm>
              <a:prstGeom prst="rect">
                <a:avLst/>
              </a:prstGeom>
              <a:blipFill>
                <a:blip r:embed="rId13"/>
                <a:stretch>
                  <a:fillRect l="-6024" r="-2410" b="-22917"/>
                </a:stretch>
              </a:blipFill>
            </p:spPr>
            <p:txBody>
              <a:bodyPr/>
              <a:lstStyle/>
              <a:p>
                <a:r>
                  <a:rPr lang="ja-JP" altLang="en-US">
                    <a:noFill/>
                  </a:rPr>
                  <a:t> </a:t>
                </a:r>
              </a:p>
            </p:txBody>
          </p:sp>
        </mc:Fallback>
      </mc:AlternateContent>
      <p:sp>
        <p:nvSpPr>
          <p:cNvPr id="26" name="楕円 25"/>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4"/>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6"/>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7"/>
                <a:stretch>
                  <a:fillRect l="-9434" r="-5660" b="-20000"/>
                </a:stretch>
              </a:blipFill>
            </p:spPr>
            <p:txBody>
              <a:bodyPr/>
              <a:lstStyle/>
              <a:p>
                <a:r>
                  <a:rPr lang="ja-JP" altLang="en-US">
                    <a:noFill/>
                  </a:rPr>
                  <a:t> </a:t>
                </a:r>
              </a:p>
            </p:txBody>
          </p:sp>
        </mc:Fallback>
      </mc:AlternateContent>
      <p:sp>
        <p:nvSpPr>
          <p:cNvPr id="39" name="二等辺三角形 38"/>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ひし形 42"/>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ひし形 43"/>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ひし形 44"/>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ひし形 45"/>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ひし形 77"/>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星 5 8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40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grpId="0" nodeType="clickEffect">
                                  <p:stCondLst>
                                    <p:cond delay="0"/>
                                  </p:stCondLst>
                                  <p:endCondLst>
                                    <p:cond evt="onNext" delay="0">
                                      <p:tgtEl>
                                        <p:sldTgt/>
                                      </p:tgtEl>
                                    </p:cond>
                                  </p:end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repeatCount="indefinite" fill="hold" grpId="0" nodeType="withEffect">
                                  <p:stCondLst>
                                    <p:cond delay="0"/>
                                  </p:stCondLst>
                                  <p:endCondLst>
                                    <p:cond evt="onNext" delay="0">
                                      <p:tgtEl>
                                        <p:sldTgt/>
                                      </p:tgtEl>
                                    </p:cond>
                                  </p:end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repeatCount="indefinite" fill="hold" grpId="0" nodeType="withEffect">
                                  <p:stCondLst>
                                    <p:cond delay="0"/>
                                  </p:stCondLst>
                                  <p:endCondLst>
                                    <p:cond evt="onNext" delay="0">
                                      <p:tgtEl>
                                        <p:sldTgt/>
                                      </p:tgtEl>
                                    </p:cond>
                                  </p:end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repeatCount="indefinite" fill="hold" grpId="0" nodeType="clickEffect">
                                  <p:stCondLst>
                                    <p:cond delay="0"/>
                                  </p:stCondLst>
                                  <p:endCondLst>
                                    <p:cond evt="onNext" delay="0">
                                      <p:tgtEl>
                                        <p:sldTgt/>
                                      </p:tgtEl>
                                    </p:cond>
                                  </p:end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repeatCount="indefinite" fill="hold" grpId="0" nodeType="withEffect">
                                  <p:stCondLst>
                                    <p:cond delay="0"/>
                                  </p:stCondLst>
                                  <p:endCondLst>
                                    <p:cond evt="onNext" delay="0">
                                      <p:tgtEl>
                                        <p:sldTgt/>
                                      </p:tgtEl>
                                    </p:cond>
                                  </p:end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repeatCount="indefinite" fill="hold" grpId="0" nodeType="withEffect">
                                  <p:stCondLst>
                                    <p:cond delay="0"/>
                                  </p:stCondLst>
                                  <p:endCondLst>
                                    <p:cond evt="onNext" delay="0">
                                      <p:tgtEl>
                                        <p:sldTgt/>
                                      </p:tgtEl>
                                    </p:cond>
                                  </p:end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repeatCount="indefinite" fill="hold" grpId="0" nodeType="clickEffect">
                                  <p:stCondLst>
                                    <p:cond delay="0"/>
                                  </p:stCondLst>
                                  <p:endCondLst>
                                    <p:cond evt="onNext" delay="0">
                                      <p:tgtEl>
                                        <p:sldTgt/>
                                      </p:tgtEl>
                                    </p:cond>
                                  </p:end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repeatCount="indefinite" fill="hold" grpId="0" nodeType="withEffect">
                                  <p:stCondLst>
                                    <p:cond delay="0"/>
                                  </p:stCondLst>
                                  <p:endCondLst>
                                    <p:cond evt="onNext" delay="0">
                                      <p:tgtEl>
                                        <p:sldTgt/>
                                      </p:tgtEl>
                                    </p:cond>
                                  </p:end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repeatCount="indefinite" fill="hold" grpId="0" nodeType="clickEffect">
                                  <p:stCondLst>
                                    <p:cond delay="0"/>
                                  </p:stCondLst>
                                  <p:endCondLst>
                                    <p:cond evt="onNext" delay="0">
                                      <p:tgtEl>
                                        <p:sldTgt/>
                                      </p:tgtEl>
                                    </p:cond>
                                  </p:endCondLst>
                                  <p:childTnLst>
                                    <p:set>
                                      <p:cBhvr>
                                        <p:cTn id="39" dur="1" fill="hold">
                                          <p:stCondLst>
                                            <p:cond delay="0"/>
                                          </p:stCondLst>
                                        </p:cTn>
                                        <p:tgtEl>
                                          <p:spTgt spid="78"/>
                                        </p:tgtEl>
                                        <p:attrNameLst>
                                          <p:attrName>style.visibility</p:attrName>
                                        </p:attrNameLst>
                                      </p:cBhvr>
                                      <p:to>
                                        <p:strVal val="visible"/>
                                      </p:to>
                                    </p:set>
                                    <p:animEffect transition="in" filter="randombar(horizontal)">
                                      <p:cBhvr>
                                        <p:cTn id="40" dur="500"/>
                                        <p:tgtEl>
                                          <p:spTgt spid="78"/>
                                        </p:tgtEl>
                                      </p:cBhvr>
                                    </p:animEffect>
                                  </p:childTnLst>
                                </p:cTn>
                              </p:par>
                              <p:par>
                                <p:cTn id="41" presetID="14" presetClass="entr" presetSubtype="10" repeatCount="indefinite" fill="hold" grpId="0" nodeType="withEffect">
                                  <p:stCondLst>
                                    <p:cond delay="0"/>
                                  </p:stCondLst>
                                  <p:endCondLst>
                                    <p:cond evt="onNext" delay="0">
                                      <p:tgtEl>
                                        <p:sldTgt/>
                                      </p:tgtEl>
                                    </p:cond>
                                  </p:endCondLst>
                                  <p:childTnLst>
                                    <p:set>
                                      <p:cBhvr>
                                        <p:cTn id="42" dur="1" fill="hold">
                                          <p:stCondLst>
                                            <p:cond delay="0"/>
                                          </p:stCondLst>
                                        </p:cTn>
                                        <p:tgtEl>
                                          <p:spTgt spid="79"/>
                                        </p:tgtEl>
                                        <p:attrNameLst>
                                          <p:attrName>style.visibility</p:attrName>
                                        </p:attrNameLst>
                                      </p:cBhvr>
                                      <p:to>
                                        <p:strVal val="visible"/>
                                      </p:to>
                                    </p:set>
                                    <p:animEffect transition="in" filter="randombar(horizontal)">
                                      <p:cBhvr>
                                        <p:cTn id="43" dur="500"/>
                                        <p:tgtEl>
                                          <p:spTgt spid="79"/>
                                        </p:tgtEl>
                                      </p:cBhvr>
                                    </p:animEffect>
                                  </p:childTnLst>
                                </p:cTn>
                              </p:par>
                              <p:par>
                                <p:cTn id="44" presetID="14" presetClass="entr" presetSubtype="10" repeatCount="indefinite" fill="hold" grpId="0" nodeType="withEffect">
                                  <p:stCondLst>
                                    <p:cond delay="0"/>
                                  </p:stCondLst>
                                  <p:endCondLst>
                                    <p:cond evt="onNext" delay="0">
                                      <p:tgtEl>
                                        <p:sldTgt/>
                                      </p:tgtEl>
                                    </p:cond>
                                  </p:end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repeatCount="indefinite" fill="hold" grpId="0" nodeType="clickEffect">
                                  <p:stCondLst>
                                    <p:cond delay="0"/>
                                  </p:stCondLst>
                                  <p:endCondLst>
                                    <p:cond evt="onNext" delay="0">
                                      <p:tgtEl>
                                        <p:sldTgt/>
                                      </p:tgtEl>
                                    </p:cond>
                                  </p:end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repeatCount="indefinite" fill="hold" grpId="0" nodeType="withEffect">
                                  <p:stCondLst>
                                    <p:cond delay="0"/>
                                  </p:stCondLst>
                                  <p:endCondLst>
                                    <p:cond evt="onNext" delay="0">
                                      <p:tgtEl>
                                        <p:sldTgt/>
                                      </p:tgtEl>
                                    </p:cond>
                                  </p:end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repeatCount="indefinite" fill="hold" grpId="0" nodeType="withEffect">
                                  <p:stCondLst>
                                    <p:cond delay="0"/>
                                  </p:stCondLst>
                                  <p:endCondLst>
                                    <p:cond evt="onNext" delay="0">
                                      <p:tgtEl>
                                        <p:sldTgt/>
                                      </p:tgtEl>
                                    </p:cond>
                                  </p:end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P spid="28" grpId="0" animBg="1"/>
      <p:bldP spid="29" grpId="0" animBg="1"/>
      <p:bldP spid="39" grpId="0" animBg="1"/>
      <p:bldP spid="40" grpId="0" animBg="1"/>
      <p:bldP spid="41" grpId="0" animBg="1"/>
      <p:bldP spid="42" grpId="0" animBg="1"/>
      <p:bldP spid="43" grpId="0" animBg="1"/>
      <p:bldP spid="44" grpId="0" animBg="1"/>
      <p:bldP spid="45" grpId="0" animBg="1"/>
      <p:bldP spid="46" grpId="0" animBg="1"/>
      <p:bldP spid="78" grpId="0" animBg="1"/>
      <p:bldP spid="7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708075481"/>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250195" y="3817785"/>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50195" y="3817785"/>
                <a:ext cx="304699" cy="307777"/>
              </a:xfrm>
              <a:prstGeom prst="rect">
                <a:avLst/>
              </a:prstGeom>
              <a:blipFill>
                <a:blip r:embed="rId9"/>
                <a:stretch>
                  <a:fillRect l="-8000" r="-2000" b="-13725"/>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8382001" y="3022831"/>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8382001" y="3022831"/>
                <a:ext cx="317972" cy="307777"/>
              </a:xfrm>
              <a:prstGeom prst="rect">
                <a:avLst/>
              </a:prstGeom>
              <a:blipFill>
                <a:blip r:embed="rId10"/>
                <a:stretch>
                  <a:fillRect l="-7692" r="-5769" b="-20000"/>
                </a:stretch>
              </a:blipFill>
            </p:spPr>
            <p:txBody>
              <a:bodyPr/>
              <a:lstStyle/>
              <a:p>
                <a:r>
                  <a:rPr lang="ja-JP" altLang="en-US">
                    <a:noFill/>
                  </a:rPr>
                  <a:t> </a:t>
                </a:r>
              </a:p>
            </p:txBody>
          </p:sp>
        </mc:Fallback>
      </mc:AlternateContent>
      <p:sp>
        <p:nvSpPr>
          <p:cNvPr id="18" name="楕円 17"/>
          <p:cNvSpPr/>
          <p:nvPr/>
        </p:nvSpPr>
        <p:spPr>
          <a:xfrm>
            <a:off x="8188774" y="401113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8168270" y="3297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701447" y="3405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402596" y="42136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7362913" y="3297400"/>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362913" y="3297400"/>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8536771" y="397480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536771" y="3974803"/>
                <a:ext cx="323935" cy="307777"/>
              </a:xfrm>
              <a:prstGeom prst="rect">
                <a:avLst/>
              </a:prstGeom>
              <a:blipFill>
                <a:blip r:embed="rId12"/>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279392" y="356377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279392" y="3563771"/>
                <a:ext cx="323935" cy="307777"/>
              </a:xfrm>
              <a:prstGeom prst="rect">
                <a:avLst/>
              </a:prstGeom>
              <a:blipFill>
                <a:blip r:embed="rId13"/>
                <a:stretch>
                  <a:fillRect l="-7547"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623268" y="361775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623268" y="3617751"/>
                <a:ext cx="323935" cy="307777"/>
              </a:xfrm>
              <a:prstGeom prst="rect">
                <a:avLst/>
              </a:prstGeom>
              <a:blipFill>
                <a:blip r:embed="rId14"/>
                <a:stretch>
                  <a:fillRect l="-9434" r="-5660" b="-19608"/>
                </a:stretch>
              </a:blipFill>
            </p:spPr>
            <p:txBody>
              <a:bodyPr/>
              <a:lstStyle/>
              <a:p>
                <a:r>
                  <a:rPr lang="ja-JP" altLang="en-US">
                    <a:noFill/>
                  </a:rPr>
                  <a:t> </a:t>
                </a:r>
              </a:p>
            </p:txBody>
          </p:sp>
        </mc:Fallback>
      </mc:AlternateContent>
      <p:sp>
        <p:nvSpPr>
          <p:cNvPr id="37" name="楕円 36"/>
          <p:cNvSpPr/>
          <p:nvPr/>
        </p:nvSpPr>
        <p:spPr>
          <a:xfrm>
            <a:off x="7775145" y="4015038"/>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67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従来</a:t>
            </a:r>
            <a:r>
              <a:rPr lang="ja-JP" altLang="en-US" dirty="0" smtClean="0"/>
              <a:t>の</a:t>
            </a:r>
            <a:r>
              <a:rPr lang="ja-JP" altLang="en-US" dirty="0"/>
              <a:t>問題</a:t>
            </a:r>
            <a:r>
              <a:rPr lang="ja-JP" altLang="en-US" dirty="0" smtClean="0"/>
              <a:t>に対する</a:t>
            </a:r>
            <a:r>
              <a:rPr lang="ja-JP" altLang="en-US" dirty="0"/>
              <a:t>アプローチ</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多点探索アルゴリズム </a:t>
            </a:r>
            <a:r>
              <a:rPr kumimoji="1" lang="en-US" altLang="ja-JP" b="1" dirty="0" smtClean="0"/>
              <a:t>+ </a:t>
            </a:r>
            <a:r>
              <a:rPr kumimoji="1" lang="ja-JP" altLang="en-US" b="1" dirty="0" smtClean="0">
                <a:solidFill>
                  <a:schemeClr val="accent6"/>
                </a:solidFill>
              </a:rPr>
              <a:t>複数解探索する機構</a:t>
            </a:r>
            <a:endParaRPr kumimoji="1" lang="ja-JP" altLang="en-US" b="1" dirty="0">
              <a:solidFill>
                <a:schemeClr val="accent6"/>
              </a:solidFill>
            </a:endParaRPr>
          </a:p>
        </p:txBody>
      </p:sp>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a:p>
            <a:pPr lvl="2" indent="0">
              <a:buNone/>
            </a:pPr>
            <a:endParaRPr kumimoji="1" lang="en-US" altLang="ja-JP" sz="1600" dirty="0" smtClean="0"/>
          </a:p>
          <a:p>
            <a:pPr marL="1333475" lvl="1" indent="-342900">
              <a:buFont typeface="Arial" panose="020B0604020202020204" pitchFamily="34" charset="0"/>
              <a:buChar char="•"/>
            </a:pPr>
            <a:endParaRPr kumimoji="1" lang="en-US" altLang="ja-JP" sz="1267" dirty="0" smtClean="0"/>
          </a:p>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smtClean="0"/>
          </a:p>
          <a:p>
            <a:pPr marL="1866862" lvl="2" indent="-342900"/>
            <a:endParaRPr lang="en-US" altLang="ja-JP" sz="1267" dirty="0" smtClean="0"/>
          </a:p>
          <a:p>
            <a:pPr marL="1866862" lvl="2" indent="-342900"/>
            <a:endParaRPr lang="en-US" altLang="ja-JP" sz="1267" dirty="0" smtClean="0"/>
          </a:p>
          <a:p>
            <a:pPr marL="1866862" lvl="2" indent="-342900"/>
            <a:endParaRPr lang="en-US" altLang="ja-JP" sz="1267" dirty="0" smtClean="0"/>
          </a:p>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分割した探索範囲内の個体分布密度により探索方法を切り替える</a:t>
            </a:r>
            <a:endParaRPr kumimoji="1" lang="ja-JP" altLang="en-US" sz="20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5</a:t>
            </a:r>
            <a:endParaRPr kumimoji="1" lang="ja-JP" altLang="en-US" sz="2400" b="1" dirty="0"/>
          </a:p>
        </p:txBody>
      </p:sp>
      <p:sp>
        <p:nvSpPr>
          <p:cNvPr id="7" name="テキスト ボックス 6"/>
          <p:cNvSpPr txBox="1"/>
          <p:nvPr/>
        </p:nvSpPr>
        <p:spPr>
          <a:xfrm>
            <a:off x="875242" y="4395561"/>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8" name="テキスト ボックス 7"/>
          <p:cNvSpPr txBox="1"/>
          <p:nvPr/>
        </p:nvSpPr>
        <p:spPr>
          <a:xfrm>
            <a:off x="522633" y="4324589"/>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9" name="テキスト ボックス 8"/>
          <p:cNvSpPr txBox="1"/>
          <p:nvPr/>
        </p:nvSpPr>
        <p:spPr>
          <a:xfrm>
            <a:off x="1461785" y="2975178"/>
            <a:ext cx="8571901" cy="400110"/>
          </a:xfrm>
          <a:prstGeom prst="rect">
            <a:avLst/>
          </a:prstGeom>
          <a:noFill/>
        </p:spPr>
        <p:txBody>
          <a:bodyPr wrap="square" rtlCol="0">
            <a:spAutoFit/>
          </a:bodyPr>
          <a:lstStyle/>
          <a:p>
            <a:r>
              <a:rPr kumimoji="1" lang="ja-JP" altLang="en-US" sz="2000" b="1" dirty="0" smtClean="0">
                <a:solidFill>
                  <a:srgbClr val="FF0000"/>
                </a:solidFill>
              </a:rPr>
              <a:t>保持していた局所解からより良い評価値を持つ解へ移動する</a:t>
            </a:r>
            <a:endParaRPr kumimoji="1" lang="en-US" altLang="ja-JP" sz="2000" b="1" dirty="0" smtClean="0">
              <a:solidFill>
                <a:srgbClr val="FF0000"/>
              </a:solidFill>
            </a:endParaRPr>
          </a:p>
        </p:txBody>
      </p:sp>
      <p:sp>
        <p:nvSpPr>
          <p:cNvPr id="10" name="テキスト ボックス 9"/>
          <p:cNvSpPr txBox="1"/>
          <p:nvPr/>
        </p:nvSpPr>
        <p:spPr>
          <a:xfrm>
            <a:off x="522633" y="2942563"/>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11" name="角丸四角形 10"/>
          <p:cNvSpPr/>
          <p:nvPr/>
        </p:nvSpPr>
        <p:spPr>
          <a:xfrm>
            <a:off x="7105135" y="2217708"/>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2" name="角丸四角形 11"/>
          <p:cNvSpPr/>
          <p:nvPr/>
        </p:nvSpPr>
        <p:spPr>
          <a:xfrm>
            <a:off x="8437458" y="2217708"/>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Novelty Search</a:t>
            </a:r>
            <a:endParaRPr kumimoji="1" lang="ja-JP" altLang="en-US" sz="2400" b="1" dirty="0"/>
          </a:p>
        </p:txBody>
      </p:sp>
      <p:sp>
        <p:nvSpPr>
          <p:cNvPr id="13" name="加算 12"/>
          <p:cNvSpPr/>
          <p:nvPr/>
        </p:nvSpPr>
        <p:spPr>
          <a:xfrm>
            <a:off x="8020784" y="2411336"/>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7105135" y="3571479"/>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5" name="角丸四角形 14"/>
          <p:cNvSpPr/>
          <p:nvPr/>
        </p:nvSpPr>
        <p:spPr>
          <a:xfrm>
            <a:off x="8437458" y="3571479"/>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Niche radius</a:t>
            </a:r>
            <a:endParaRPr kumimoji="1" lang="ja-JP" altLang="en-US" sz="2400" b="1" dirty="0"/>
          </a:p>
        </p:txBody>
      </p:sp>
      <p:sp>
        <p:nvSpPr>
          <p:cNvPr id="16" name="加算 15"/>
          <p:cNvSpPr/>
          <p:nvPr/>
        </p:nvSpPr>
        <p:spPr>
          <a:xfrm>
            <a:off x="8020784" y="3765107"/>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角丸四角形 16"/>
          <p:cNvSpPr/>
          <p:nvPr/>
        </p:nvSpPr>
        <p:spPr>
          <a:xfrm>
            <a:off x="7665308" y="5073805"/>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8" name="角丸四角形 17"/>
          <p:cNvSpPr/>
          <p:nvPr/>
        </p:nvSpPr>
        <p:spPr>
          <a:xfrm>
            <a:off x="8946487" y="4876940"/>
            <a:ext cx="2557654" cy="96864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 </a:t>
            </a:r>
            <a:r>
              <a:rPr kumimoji="1" lang="en-US" altLang="ja-JP" sz="2400" b="1" dirty="0" smtClean="0">
                <a:solidFill>
                  <a:srgbClr val="FF0000"/>
                </a:solidFill>
              </a:rPr>
              <a:t>Dynamic</a:t>
            </a:r>
            <a:r>
              <a:rPr kumimoji="1" lang="en-US" altLang="ja-JP" sz="2400" b="1" dirty="0" smtClean="0"/>
              <a:t> Niche radius</a:t>
            </a:r>
            <a:endParaRPr kumimoji="1" lang="ja-JP" altLang="en-US" sz="2400" b="1" dirty="0"/>
          </a:p>
        </p:txBody>
      </p:sp>
      <p:sp>
        <p:nvSpPr>
          <p:cNvPr id="19" name="加算 18"/>
          <p:cNvSpPr/>
          <p:nvPr/>
        </p:nvSpPr>
        <p:spPr>
          <a:xfrm>
            <a:off x="8580957" y="5267433"/>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009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theme/theme1.xml><?xml version="1.0" encoding="utf-8"?>
<a:theme xmlns:a="http://schemas.openxmlformats.org/drawingml/2006/main" name="Speech-bubble-Icon-Vector-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4">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Speech-bubble-Icon-Vector-PowerPoint-Templates-Widescreen</Template>
  <TotalTime>4308</TotalTime>
  <Words>2535</Words>
  <Application>Microsoft Office PowerPoint</Application>
  <PresentationFormat>ワイド画面</PresentationFormat>
  <Paragraphs>674</Paragraphs>
  <Slides>27</Slides>
  <Notes>21</Notes>
  <HiddenSlides>3</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Meiryo UI</vt:lpstr>
      <vt:lpstr>ＭＳ Ｐゴシック</vt:lpstr>
      <vt:lpstr>游ゴシック</vt:lpstr>
      <vt:lpstr>Arial</vt:lpstr>
      <vt:lpstr>Calibri</vt:lpstr>
      <vt:lpstr>Cambria Math</vt:lpstr>
      <vt:lpstr>Segoe UI</vt:lpstr>
      <vt:lpstr>Speech-bubble-Icon-Vector-PowerPoint-Templates-Widescreen</vt:lpstr>
      <vt:lpstr>Custom Design</vt:lpstr>
      <vt:lpstr>適応的個体間距離に基づく 複数解探索型Bat Algorithm</vt:lpstr>
      <vt:lpstr>背景: 複数解探索問題</vt:lpstr>
      <vt:lpstr>多点探索アルゴリズム</vt:lpstr>
      <vt:lpstr>Bat Algorithm (BA) [X. S. Yang, 2010]</vt:lpstr>
      <vt:lpstr>Bat Algorithm (BA) [X. S. Yang, 2010]</vt:lpstr>
      <vt:lpstr>Bat Algorithm (BA) [X. S. Yang, 2010]</vt:lpstr>
      <vt:lpstr>Bat Algorithm (BA) [X. S. Yang, 2010]</vt:lpstr>
      <vt:lpstr>Bat Algorithm (BA) [X. S. Yang, 2010]</vt:lpstr>
      <vt:lpstr>従来の問題に対するアプローチ</vt:lpstr>
      <vt:lpstr>従来の問題に対するアプローチ</vt:lpstr>
      <vt:lpstr>DNRBAのフローチャート</vt:lpstr>
      <vt:lpstr>DNRBAのフローチャート</vt:lpstr>
      <vt:lpstr>DNRBAのフローチャート</vt:lpstr>
      <vt:lpstr>DNRBAのフローチャート</vt:lpstr>
      <vt:lpstr>DNRBAのフローチャート</vt:lpstr>
      <vt:lpstr>DNRBAのフローチャート</vt:lpstr>
      <vt:lpstr>DNRBAのフローチャート</vt:lpstr>
      <vt:lpstr>実験</vt:lpstr>
      <vt:lpstr>結果</vt:lpstr>
      <vt:lpstr>結果 - 最終世代における個体の分布</vt:lpstr>
      <vt:lpstr>結果 - 最終世代における個体の分布</vt:lpstr>
      <vt:lpstr>結果 - 最終世代における個体の分布</vt:lpstr>
      <vt:lpstr>結果 - 最終世代における個体の分布</vt:lpstr>
      <vt:lpstr>まとめ</vt:lpstr>
      <vt:lpstr>PowerPoint プレゼンテーション</vt:lpstr>
      <vt:lpstr>従来の問題に対するアプローチ</vt:lpstr>
      <vt:lpstr>従来の問題に対するアプローチ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Iwase Takuya</dc:creator>
  <cp:lastModifiedBy>Iwase Takuya</cp:lastModifiedBy>
  <cp:revision>158</cp:revision>
  <cp:lastPrinted>2019-02-06T12:09:06Z</cp:lastPrinted>
  <dcterms:created xsi:type="dcterms:W3CDTF">2019-02-03T07:21:12Z</dcterms:created>
  <dcterms:modified xsi:type="dcterms:W3CDTF">2019-02-06T19:45:37Z</dcterms:modified>
</cp:coreProperties>
</file>